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handoutMasterIdLst>
    <p:handoutMasterId r:id="rId79"/>
  </p:handoutMasterIdLst>
  <p:sldIdLst>
    <p:sldId id="256" r:id="rId2"/>
    <p:sldId id="308" r:id="rId3"/>
    <p:sldId id="257" r:id="rId4"/>
    <p:sldId id="310" r:id="rId5"/>
    <p:sldId id="315" r:id="rId6"/>
    <p:sldId id="258" r:id="rId7"/>
    <p:sldId id="311" r:id="rId8"/>
    <p:sldId id="361" r:id="rId9"/>
    <p:sldId id="363" r:id="rId10"/>
    <p:sldId id="364" r:id="rId11"/>
    <p:sldId id="712" r:id="rId12"/>
    <p:sldId id="717" r:id="rId13"/>
    <p:sldId id="718" r:id="rId14"/>
    <p:sldId id="719" r:id="rId15"/>
    <p:sldId id="720" r:id="rId16"/>
    <p:sldId id="721" r:id="rId17"/>
    <p:sldId id="742" r:id="rId18"/>
    <p:sldId id="744" r:id="rId19"/>
    <p:sldId id="745" r:id="rId20"/>
    <p:sldId id="290" r:id="rId21"/>
    <p:sldId id="722" r:id="rId22"/>
    <p:sldId id="723" r:id="rId23"/>
    <p:sldId id="728" r:id="rId24"/>
    <p:sldId id="809" r:id="rId25"/>
    <p:sldId id="810" r:id="rId26"/>
    <p:sldId id="811" r:id="rId27"/>
    <p:sldId id="812" r:id="rId28"/>
    <p:sldId id="813" r:id="rId29"/>
    <p:sldId id="814" r:id="rId30"/>
    <p:sldId id="271" r:id="rId31"/>
    <p:sldId id="815" r:id="rId32"/>
    <p:sldId id="816" r:id="rId33"/>
    <p:sldId id="817" r:id="rId34"/>
    <p:sldId id="275" r:id="rId35"/>
    <p:sldId id="800" r:id="rId36"/>
    <p:sldId id="259" r:id="rId37"/>
    <p:sldId id="260" r:id="rId38"/>
    <p:sldId id="296" r:id="rId39"/>
    <p:sldId id="297" r:id="rId40"/>
    <p:sldId id="298" r:id="rId41"/>
    <p:sldId id="295" r:id="rId42"/>
    <p:sldId id="294" r:id="rId43"/>
    <p:sldId id="299" r:id="rId44"/>
    <p:sldId id="303" r:id="rId45"/>
    <p:sldId id="316" r:id="rId46"/>
    <p:sldId id="326" r:id="rId47"/>
    <p:sldId id="343" r:id="rId48"/>
    <p:sldId id="312" r:id="rId49"/>
    <p:sldId id="344" r:id="rId50"/>
    <p:sldId id="309" r:id="rId51"/>
    <p:sldId id="263" r:id="rId52"/>
    <p:sldId id="266" r:id="rId53"/>
    <p:sldId id="267" r:id="rId54"/>
    <p:sldId id="313" r:id="rId55"/>
    <p:sldId id="820" r:id="rId56"/>
    <p:sldId id="732" r:id="rId57"/>
    <p:sldId id="823" r:id="rId58"/>
    <p:sldId id="733" r:id="rId59"/>
    <p:sldId id="821" r:id="rId60"/>
    <p:sldId id="825" r:id="rId61"/>
    <p:sldId id="824" r:id="rId62"/>
    <p:sldId id="826" r:id="rId63"/>
    <p:sldId id="822" r:id="rId64"/>
    <p:sldId id="827" r:id="rId65"/>
    <p:sldId id="828" r:id="rId66"/>
    <p:sldId id="314" r:id="rId67"/>
    <p:sldId id="268" r:id="rId68"/>
    <p:sldId id="273" r:id="rId69"/>
    <p:sldId id="269" r:id="rId70"/>
    <p:sldId id="272" r:id="rId71"/>
    <p:sldId id="270" r:id="rId72"/>
    <p:sldId id="278" r:id="rId73"/>
    <p:sldId id="730" r:id="rId74"/>
    <p:sldId id="731" r:id="rId75"/>
    <p:sldId id="292" r:id="rId76"/>
    <p:sldId id="819" r:id="rId77"/>
  </p:sldIdLst>
  <p:sldSz cx="9144000" cy="5143500" type="screen16x9"/>
  <p:notesSz cx="6888163" cy="10021888"/>
  <p:embeddedFontLst>
    <p:embeddedFont>
      <p:font typeface="Franklin Gothic Heavy" panose="020B0903020102020204" pitchFamily="34" charset="0"/>
      <p:regular r:id="rId80"/>
      <p:italic r:id="rId81"/>
    </p:embeddedFont>
    <p:embeddedFont>
      <p:font typeface="Gill Sans MT" panose="020B0502020104020203" pitchFamily="34" charset="0"/>
      <p:regular r:id="rId82"/>
      <p:bold r:id="rId83"/>
      <p:italic r:id="rId84"/>
      <p:boldItalic r:id="rId85"/>
    </p:embeddedFont>
    <p:embeddedFont>
      <p:font typeface="Lato" panose="020F0502020204030203" pitchFamily="34" charset="0"/>
      <p:regular r:id="rId86"/>
      <p:bold r:id="rId87"/>
      <p:italic r:id="rId88"/>
      <p:boldItalic r:id="rId89"/>
    </p:embeddedFont>
    <p:embeddedFont>
      <p:font typeface="Raleway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9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1152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C2D00C2D-E7D6-408F-8949-07B3515CA017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1839147-EC2D-4D01-AD26-58F0E790D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9698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9" tIns="96609" rIns="96609" bIns="9660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aa834567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aa8345676_0_30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167751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260059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0032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8502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41183a09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41183a09b_0_4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41183a09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41183a09b_0_74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167751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41183a09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41183a09b_0_82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41183a0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41183a09b_0_94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r>
              <a:rPr lang="pt-BR"/>
              <a:t>Mencionar normalização como passo prévio opcional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41183a09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41183a09b_0_10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41183a0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41183a09b_0_12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2d46b9e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2d46b9ee_1_2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10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41183a0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41183a09b_0_11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41183a0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41183a09b_0_13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41183a09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41183a09b_0_145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41183a09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50888"/>
            <a:ext cx="6686550" cy="3760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41183a09b_0_156:notes"/>
          <p:cNvSpPr txBox="1">
            <a:spLocks noGrp="1"/>
          </p:cNvSpPr>
          <p:nvPr>
            <p:ph type="body" idx="1"/>
          </p:nvPr>
        </p:nvSpPr>
        <p:spPr>
          <a:xfrm>
            <a:off x="688976" y="4760397"/>
            <a:ext cx="5511800" cy="4509851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a938265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a938265e0_0_5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251580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746316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889331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a938265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a938265e0_0_5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49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41183a0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41183a09b_0_16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548542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721287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55662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b204b65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b204b655_0_2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b204b65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b204b655_0_2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676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b204b65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b204b655_0_2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90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116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aa834567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aa8345676_0_7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402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056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1183a09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1183a09b_0_45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19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41183a0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41183a09b_0_16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451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1183a09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1183a09b_0_45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69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1183a09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1183a09b_0_45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295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551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021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312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eeccd5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eeccd5a61_0_0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965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eeccd5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eeccd5a61_0_0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769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eeccd5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eeccd5a61_0_0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108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eeccd5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eeccd5a61_0_0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146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eeccd5a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eeccd5a61_0_0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14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41183a0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41183a09b_0_16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063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aa834567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aa8345676_0_7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2d46b9e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2d46b9ee_1_2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d54c5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d54c501_0_48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15372"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4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7534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e2d46b9e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e2d46b9ee_0_343:notes"/>
          <p:cNvSpPr txBox="1">
            <a:spLocks noGrp="1"/>
          </p:cNvSpPr>
          <p:nvPr>
            <p:ph type="body" idx="1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spcFirstLastPara="1" wrap="square" lIns="96609" tIns="96609" rIns="96609" bIns="96609" anchor="t" anchorCtr="0">
            <a:noAutofit/>
          </a:bodyPr>
          <a:lstStyle/>
          <a:p>
            <a:pPr marL="483123" indent="-342212">
              <a:buSzPts val="1500"/>
              <a:buChar char="-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21869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10424" y="185244"/>
            <a:ext cx="8826072" cy="74321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pt-BR" noProof="0" dirty="0"/>
              <a:t>Clique para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>
          <a:xfrm>
            <a:off x="179388" y="843558"/>
            <a:ext cx="8785100" cy="4212468"/>
          </a:xfrm>
        </p:spPr>
        <p:txBody>
          <a:bodyPr/>
          <a:lstStyle>
            <a:lvl4pPr marL="998935" indent="-232172">
              <a:buFont typeface="Wingdings" pitchFamily="2" charset="2"/>
              <a:buChar char="v"/>
              <a:defRPr sz="1800"/>
            </a:lvl4pPr>
            <a:lvl5pPr marL="1254919" indent="-252413">
              <a:buFont typeface="Wingdings" pitchFamily="2" charset="2"/>
              <a:buChar char="v"/>
              <a:defRPr sz="1800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47384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10424" y="185244"/>
            <a:ext cx="8826072" cy="74321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pt-BR" noProof="0" dirty="0"/>
              <a:t>Clique para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>
          <a:xfrm>
            <a:off x="179388" y="843558"/>
            <a:ext cx="8785100" cy="4212468"/>
          </a:xfrm>
        </p:spPr>
        <p:txBody>
          <a:bodyPr/>
          <a:lstStyle>
            <a:lvl4pPr marL="998935" indent="-232172">
              <a:buFont typeface="Wingdings" pitchFamily="2" charset="2"/>
              <a:buChar char="v"/>
              <a:defRPr sz="1800"/>
            </a:lvl4pPr>
            <a:lvl5pPr marL="1254919" indent="-252413">
              <a:buFont typeface="Wingdings" pitchFamily="2" charset="2"/>
              <a:buChar char="v"/>
              <a:defRPr sz="1800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2678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2C7C219-5576-E39A-5443-26A398C0531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29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lenacaseli@ufsca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cloudnine.com/ediscoverydaily/electronic-discovery/no-fooling-its-time-for-the-2020-internet-minute-infographic-ediscovery-trend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overytoday.com/2021/04/16/here-is-your-2021-internet-minute-infographic-ediscovery-trends/" TargetMode="External"/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overytoday.com/2023/04/20/2023-internet-minute-infographic-by-ediscovery-today-and-ltmg-ediscovery-trend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the-50-most-valuable-companies-in-the-world-in-2023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530371/big-data-creating-the-power-to-move-heaven-and-earth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ingh811/NLP-in-the-real-world" TargetMode="External"/><Relationship Id="rId2" Type="http://schemas.openxmlformats.org/officeDocument/2006/relationships/hyperlink" Target="https://doi.org/10.1201/9781003264774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ba.iabigdata.icmc.usp.br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473OvQOpN3fozFZt60wi7Xg522Uimwrv?usp=shari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exampl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7" Type="http://schemas.openxmlformats.org/officeDocument/2006/relationships/image" Target="../media/image47.svg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@LangChain" TargetMode="Externa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" TargetMode="External"/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Rkl259tsZHcdbFHi72i3GvePJQJuh2mx?usp=shar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andas-ai.com/en/lates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earch?query=prompt%20engineering&amp;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short-courses/chatgpt-prompt-engineering-for-developer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short-courses/langchain-for-llm-application-developmen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sileiraspln.com/livro-pln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atas.ufabc.edu.br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live/FaV8mE6tVZA?si=bOISwkFs6O2Qzpyq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hyperlink" Target="https://datas.ufabc.edu.br/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ves-ufabc/" TargetMode="External"/><Relationship Id="rId3" Type="http://schemas.openxmlformats.org/officeDocument/2006/relationships/image" Target="../media/image65.png"/><Relationship Id="rId7" Type="http://schemas.openxmlformats.org/officeDocument/2006/relationships/hyperlink" Target="https://www.linkedin.com/in/alexandre-donizeti-alves-8006466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lattes.cnpq.br/2994979403174851" TargetMode="External"/><Relationship Id="rId5" Type="http://schemas.openxmlformats.org/officeDocument/2006/relationships/hyperlink" Target="mailto:alexandre.donizeti@ufabc.edu.br" TargetMode="External"/><Relationship Id="rId10" Type="http://schemas.openxmlformats.org/officeDocument/2006/relationships/image" Target="../media/image68.png"/><Relationship Id="rId4" Type="http://schemas.openxmlformats.org/officeDocument/2006/relationships/image" Target="../media/image66.jpg"/><Relationship Id="rId9" Type="http://schemas.openxmlformats.org/officeDocument/2006/relationships/image" Target="../media/image67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what-happens-in-an-internet-minute-in-2019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8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Alexandre Donizeti Alves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alexandre.donizeti</a:t>
            </a:r>
            <a:r>
              <a:rPr lang="pt-BR" u="sng" dirty="0">
                <a:solidFill>
                  <a:schemeClr val="hlink"/>
                </a:solidFill>
              </a:rPr>
              <a:t>@ufabc.edu.br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53950" y="605035"/>
            <a:ext cx="7436100" cy="231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LangChain</a:t>
            </a:r>
            <a:r>
              <a:rPr lang="pt-BR" sz="6000" b="1" dirty="0">
                <a:solidFill>
                  <a:srgbClr val="FB8C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6000" b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em ação: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B8C00"/>
                </a:solidFill>
                <a:latin typeface="Lato"/>
                <a:ea typeface="Lato"/>
                <a:cs typeface="Lato"/>
                <a:sym typeface="Lato"/>
              </a:rPr>
              <a:t>o maestro digital para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B8C00"/>
                </a:solidFill>
                <a:latin typeface="Lato"/>
                <a:ea typeface="Lato"/>
                <a:cs typeface="Lato"/>
                <a:sym typeface="Lato"/>
              </a:rPr>
              <a:t>soluções com IA Generativa</a:t>
            </a:r>
            <a:endParaRPr sz="4000" b="1" dirty="0">
              <a:solidFill>
                <a:srgbClr val="FB8C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10862"/>
          <a:stretch/>
        </p:blipFill>
        <p:spPr>
          <a:xfrm>
            <a:off x="7067564" y="3041584"/>
            <a:ext cx="1323109" cy="1395054"/>
          </a:xfrm>
          <a:prstGeom prst="rect">
            <a:avLst/>
          </a:prstGeom>
        </p:spPr>
      </p:pic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09A1AD50-A999-DE0D-4FA1-309882B30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11" y="3041584"/>
            <a:ext cx="1305760" cy="1305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8169D148-B064-4DF2-834B-0A3AB7DA44CE}"/>
              </a:ext>
            </a:extLst>
          </p:cNvPr>
          <p:cNvSpPr txBox="1"/>
          <p:nvPr/>
        </p:nvSpPr>
        <p:spPr>
          <a:xfrm>
            <a:off x="52181" y="4712613"/>
            <a:ext cx="90396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https://cloudnine.com/ediscoverydaily/electronic-discovery/no-fooling-its-time-for-the-2020-internet-minute-infographic-ediscovery-trends/</a:t>
            </a:r>
            <a:endParaRPr lang="pt-BR" sz="1100" dirty="0">
              <a:solidFill>
                <a:schemeClr val="accent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chemeClr val="accent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6D2D105-49C7-430C-9B83-8B91DF3F7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724034"/>
            <a:ext cx="3449946" cy="344994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1467A0-52CF-479B-B888-3D9F9FFECF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59" y="724034"/>
            <a:ext cx="3412571" cy="34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0AE851-7ACF-BB89-C891-F5633764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6332"/>
            <a:ext cx="6858000" cy="38308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E0A7EF-610D-7096-FC12-984D0FBA9441}"/>
              </a:ext>
            </a:extLst>
          </p:cNvPr>
          <p:cNvSpPr txBox="1"/>
          <p:nvPr/>
        </p:nvSpPr>
        <p:spPr>
          <a:xfrm>
            <a:off x="1053117" y="4789301"/>
            <a:ext cx="70377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rgbClr val="3333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https://ediscoverytoday.com/2021/04/16/here-is-your-2021-internet-minute-infographic-ediscovery-trends/</a:t>
            </a:r>
            <a:endParaRPr lang="pt-BR" sz="1100" dirty="0">
              <a:solidFill>
                <a:srgbClr val="3333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rgbClr val="3333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89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4948"/>
          <a:stretch/>
        </p:blipFill>
        <p:spPr>
          <a:xfrm>
            <a:off x="2553891" y="128154"/>
            <a:ext cx="4036219" cy="467169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18475" y="4835289"/>
            <a:ext cx="81070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https://ediscoverytoday.com/2023/04/20/2023-internet-minute-infographic-by-ediscovery-today-and-ltmg-ediscovery-trends/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2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40" y="239993"/>
            <a:ext cx="3629320" cy="453665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83594" y="4823879"/>
            <a:ext cx="657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https://www.visualcapitalist.com/the-50-most-valuable-companies-in-the-world-in-2023/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4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26FCE2-8C56-4E47-828C-03DD33E82D40}"/>
              </a:ext>
            </a:extLst>
          </p:cNvPr>
          <p:cNvSpPr txBox="1"/>
          <p:nvPr/>
        </p:nvSpPr>
        <p:spPr>
          <a:xfrm>
            <a:off x="1601670" y="357504"/>
            <a:ext cx="5184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de-DE" sz="2400" dirty="0">
                <a:solidFill>
                  <a:srgbClr val="3D3D3D"/>
                </a:solidFill>
                <a:latin typeface="Gill Sans MT" pitchFamily="18"/>
              </a:rPr>
              <a:t>A </a:t>
            </a:r>
            <a:r>
              <a:rPr lang="de-DE" sz="2400" b="1" dirty="0">
                <a:solidFill>
                  <a:srgbClr val="FF0000"/>
                </a:solidFill>
                <a:latin typeface="Gill Sans MT" pitchFamily="18"/>
              </a:rPr>
              <a:t>quantidade</a:t>
            </a:r>
            <a:r>
              <a:rPr lang="de-DE" sz="2400" dirty="0">
                <a:solidFill>
                  <a:srgbClr val="3D3D3D"/>
                </a:solidFill>
                <a:latin typeface="Gill Sans MT" pitchFamily="18"/>
              </a:rPr>
              <a:t> de dados gerados cresce em um ritmo </a:t>
            </a:r>
            <a:r>
              <a:rPr lang="de-DE" sz="2400" b="1" dirty="0">
                <a:solidFill>
                  <a:srgbClr val="0000FF"/>
                </a:solidFill>
                <a:latin typeface="Gill Sans MT" pitchFamily="18"/>
              </a:rPr>
              <a:t>exponencial</a:t>
            </a:r>
            <a:endParaRPr lang="de-DE" sz="2400" dirty="0">
              <a:solidFill>
                <a:srgbClr val="0000FF"/>
              </a:solidFill>
              <a:latin typeface="Gill Sans MT" pitchFamily="18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8EA588-4A49-42C9-82F7-CA53CC38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98635" y="1275606"/>
            <a:ext cx="4546731" cy="341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90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63A73F-CCF7-419C-B397-0C9C6FFC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09157" y="303498"/>
            <a:ext cx="3113910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7914B5-F110-4387-A395-5C676D2D7B3C}"/>
              </a:ext>
            </a:extLst>
          </p:cNvPr>
          <p:cNvSpPr txBox="1"/>
          <p:nvPr/>
        </p:nvSpPr>
        <p:spPr>
          <a:xfrm>
            <a:off x="1439652" y="3524598"/>
            <a:ext cx="5562618" cy="972108"/>
          </a:xfrm>
          <a:prstGeom prst="rect">
            <a:avLst/>
          </a:prstGeom>
          <a:noFill/>
          <a:ln>
            <a:noFill/>
          </a:ln>
        </p:spPr>
        <p:txBody>
          <a:bodyPr wrap="none" lIns="67500" tIns="33750" rIns="67500" bIns="33750" compatLnSpc="0"/>
          <a:lstStyle/>
          <a:p>
            <a:pPr hangingPunct="0"/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A </a:t>
            </a:r>
            <a:r>
              <a:rPr lang="pt-BR" sz="3000" b="1" kern="1200" dirty="0">
                <a:solidFill>
                  <a:srgbClr val="008000"/>
                </a:solidFill>
                <a:latin typeface="Gill Sans MT"/>
                <a:ea typeface="DejaVu Sans" pitchFamily="2"/>
                <a:cs typeface="DejaVu Sans" pitchFamily="2"/>
              </a:rPr>
              <a:t>grande maioria </a:t>
            </a:r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dos dados</a:t>
            </a:r>
          </a:p>
          <a:p>
            <a:pPr hangingPunct="0"/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 </a:t>
            </a:r>
            <a:r>
              <a:rPr lang="pt-BR" sz="4950" b="1" kern="1200" dirty="0">
                <a:solidFill>
                  <a:srgbClr val="FF0000"/>
                </a:solidFill>
                <a:latin typeface="Gill Sans MT"/>
                <a:ea typeface="DejaVu Sans" pitchFamily="2"/>
                <a:cs typeface="DejaVu Sans" pitchFamily="2"/>
              </a:rPr>
              <a:t>NUNCA</a:t>
            </a:r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 será usada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22244" y="4785326"/>
            <a:ext cx="6699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https://www.technologyreview.com/s/530371/big-data-creating-the-power-to-move-heaven-and-earth/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63A73F-CCF7-419C-B397-0C9C6FFC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09157" y="303498"/>
            <a:ext cx="3113910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7914B5-F110-4387-A395-5C676D2D7B3C}"/>
              </a:ext>
            </a:extLst>
          </p:cNvPr>
          <p:cNvSpPr txBox="1"/>
          <p:nvPr/>
        </p:nvSpPr>
        <p:spPr>
          <a:xfrm>
            <a:off x="1439652" y="3524598"/>
            <a:ext cx="5562618" cy="972108"/>
          </a:xfrm>
          <a:prstGeom prst="rect">
            <a:avLst/>
          </a:prstGeom>
          <a:noFill/>
          <a:ln>
            <a:noFill/>
          </a:ln>
        </p:spPr>
        <p:txBody>
          <a:bodyPr wrap="none" lIns="67500" tIns="33750" rIns="67500" bIns="33750" compatLnSpc="0"/>
          <a:lstStyle/>
          <a:p>
            <a:pPr hangingPunct="0"/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A </a:t>
            </a:r>
            <a:r>
              <a:rPr lang="pt-BR" sz="3000" b="1" kern="1200" dirty="0">
                <a:solidFill>
                  <a:srgbClr val="008000"/>
                </a:solidFill>
                <a:latin typeface="Gill Sans MT"/>
                <a:ea typeface="DejaVu Sans" pitchFamily="2"/>
                <a:cs typeface="DejaVu Sans" pitchFamily="2"/>
              </a:rPr>
              <a:t>grande maioria </a:t>
            </a:r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dos dados</a:t>
            </a:r>
          </a:p>
          <a:p>
            <a:pPr hangingPunct="0"/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 </a:t>
            </a:r>
            <a:r>
              <a:rPr lang="pt-BR" sz="3600" b="1" kern="1200" dirty="0">
                <a:solidFill>
                  <a:srgbClr val="FF0000"/>
                </a:solidFill>
                <a:latin typeface="Gill Sans MT"/>
                <a:ea typeface="DejaVu Sans" pitchFamily="2"/>
                <a:cs typeface="DejaVu Sans" pitchFamily="2"/>
              </a:rPr>
              <a:t>NUNCA</a:t>
            </a:r>
            <a:r>
              <a:rPr lang="pt-BR" sz="2400" kern="1200" dirty="0">
                <a:solidFill>
                  <a:srgbClr val="3D3D3D"/>
                </a:solidFill>
                <a:latin typeface="Gill Sans MT"/>
                <a:ea typeface="DejaVu Sans" pitchFamily="2"/>
                <a:cs typeface="DejaVu Sans" pitchFamily="2"/>
              </a:rPr>
              <a:t> será usada</a:t>
            </a:r>
          </a:p>
        </p:txBody>
      </p:sp>
      <p:sp>
        <p:nvSpPr>
          <p:cNvPr id="2" name="Retângulo 1"/>
          <p:cNvSpPr/>
          <p:nvPr/>
        </p:nvSpPr>
        <p:spPr>
          <a:xfrm>
            <a:off x="5004049" y="3638017"/>
            <a:ext cx="788999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625" b="1" dirty="0">
                <a:solidFill>
                  <a:srgbClr val="7030A0"/>
                </a:solidFill>
                <a:latin typeface="Franklin Gothic Heavy" panose="020B09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pt-BR" sz="8625" dirty="0">
              <a:solidFill>
                <a:srgbClr val="7030A0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1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4EEF0B-BF4B-4894-8E19-4EE0C424A3BB}"/>
              </a:ext>
            </a:extLst>
          </p:cNvPr>
          <p:cNvSpPr txBox="1"/>
          <p:nvPr/>
        </p:nvSpPr>
        <p:spPr>
          <a:xfrm>
            <a:off x="1557780" y="2063919"/>
            <a:ext cx="6028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rgbClr val="333333"/>
                </a:solidFill>
                <a:latin typeface="LiberationSans-Bold"/>
              </a:rPr>
              <a:t>O que é Processamento de Linguagem Natural?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03150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Definição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93052" y="711725"/>
            <a:ext cx="6866606" cy="4084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rgbClr val="00B050"/>
                </a:solidFill>
              </a:rPr>
              <a:t>Processamento de Linguagem Natural </a:t>
            </a:r>
            <a:r>
              <a:rPr lang="pt-BR" sz="2200" dirty="0">
                <a:solidFill>
                  <a:srgbClr val="666666"/>
                </a:solidFill>
              </a:rPr>
              <a:t>(</a:t>
            </a:r>
            <a:r>
              <a:rPr lang="pt-BR" sz="2200" b="1" dirty="0">
                <a:solidFill>
                  <a:srgbClr val="666666"/>
                </a:solidFill>
              </a:rPr>
              <a:t>PLN</a:t>
            </a:r>
            <a:r>
              <a:rPr lang="pt-BR" sz="2200" dirty="0">
                <a:solidFill>
                  <a:srgbClr val="666666"/>
                </a:solidFill>
              </a:rPr>
              <a:t>) é uma subárea da </a:t>
            </a:r>
            <a:r>
              <a:rPr lang="pt-BR" sz="2200" b="1" dirty="0">
                <a:solidFill>
                  <a:srgbClr val="0070C0"/>
                </a:solidFill>
              </a:rPr>
              <a:t>Inteligência Artificial </a:t>
            </a:r>
            <a:r>
              <a:rPr lang="pt-BR" sz="2200" dirty="0">
                <a:solidFill>
                  <a:srgbClr val="666666"/>
                </a:solidFill>
              </a:rPr>
              <a:t>e da </a:t>
            </a:r>
            <a:r>
              <a:rPr lang="pt-BR" sz="2200" b="1" dirty="0">
                <a:solidFill>
                  <a:schemeClr val="tx1"/>
                </a:solidFill>
              </a:rPr>
              <a:t>Linguística Computacional </a:t>
            </a:r>
            <a:r>
              <a:rPr lang="pt-BR" sz="2200" dirty="0">
                <a:solidFill>
                  <a:srgbClr val="666666"/>
                </a:solidFill>
              </a:rPr>
              <a:t>que se concentra na interação entre computadores e linguagem humana. </a:t>
            </a:r>
            <a:endParaRPr lang="pt-BR" sz="1100" dirty="0">
              <a:solidFill>
                <a:srgbClr val="666666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1100" dirty="0">
              <a:solidFill>
                <a:srgbClr val="666666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1100" dirty="0">
              <a:solidFill>
                <a:srgbClr val="666666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O </a:t>
            </a:r>
            <a:r>
              <a:rPr lang="pt-BR" sz="2200" b="1" dirty="0">
                <a:solidFill>
                  <a:srgbClr val="666666"/>
                </a:solidFill>
              </a:rPr>
              <a:t>objetivo principal </a:t>
            </a:r>
            <a:r>
              <a:rPr lang="pt-BR" sz="2200" dirty="0">
                <a:solidFill>
                  <a:srgbClr val="666666"/>
                </a:solidFill>
              </a:rPr>
              <a:t>do </a:t>
            </a:r>
            <a:r>
              <a:rPr lang="pt-BR" sz="2200" b="1" dirty="0">
                <a:solidFill>
                  <a:srgbClr val="00B050"/>
                </a:solidFill>
              </a:rPr>
              <a:t>PLN</a:t>
            </a:r>
            <a:r>
              <a:rPr lang="pt-BR" sz="2200" dirty="0">
                <a:solidFill>
                  <a:srgbClr val="666666"/>
                </a:solidFill>
              </a:rPr>
              <a:t> é permitir que os computadores compreendam, interpretem e gerem texto ou fala de maneira semelhante à forma como os humanos fazem.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1B19C6-FB4C-2825-4941-FDE95011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710" y="1577568"/>
            <a:ext cx="1714280" cy="16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79388"/>
            <a:ext cx="8521700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Técnicas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3" name="Imagem 2" descr="Diagrama, Texto&#10;&#10;Descrição gerada automaticamente">
            <a:extLst>
              <a:ext uri="{FF2B5EF4-FFF2-40B4-BE49-F238E27FC236}">
                <a16:creationId xmlns:a16="http://schemas.microsoft.com/office/drawing/2014/main" id="{24B7D00F-10C0-F841-C6B4-45E0F483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26107"/>
            <a:ext cx="7315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Agradecimentos</a:t>
            </a:r>
            <a:endParaRPr dirty="0">
              <a:solidFill>
                <a:srgbClr val="666666"/>
              </a:solidFill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97537" y="1541925"/>
            <a:ext cx="3407318" cy="864900"/>
            <a:chOff x="313912" y="1302025"/>
            <a:chExt cx="3407318" cy="864900"/>
          </a:xfrm>
        </p:grpSpPr>
        <p:cxnSp>
          <p:nvCxnSpPr>
            <p:cNvPr id="89" name="Google Shape;89;p15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15"/>
            <p:cNvSpPr txBox="1"/>
            <p:nvPr/>
          </p:nvSpPr>
          <p:spPr>
            <a:xfrm>
              <a:off x="580324" y="1302025"/>
              <a:ext cx="3140906" cy="8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pt-BR" sz="1800" b="1" dirty="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Lucas Moraes de Carvalho</a:t>
              </a: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471425" y="1777575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</a:endParaRPr>
          </a:p>
        </p:txBody>
      </p:sp>
      <p:grpSp>
        <p:nvGrpSpPr>
          <p:cNvPr id="22" name="Google Shape;94;p15"/>
          <p:cNvGrpSpPr/>
          <p:nvPr/>
        </p:nvGrpSpPr>
        <p:grpSpPr>
          <a:xfrm>
            <a:off x="5220664" y="1597469"/>
            <a:ext cx="3277335" cy="864900"/>
            <a:chOff x="313912" y="1302025"/>
            <a:chExt cx="3277335" cy="864900"/>
          </a:xfrm>
        </p:grpSpPr>
        <p:cxnSp>
          <p:nvCxnSpPr>
            <p:cNvPr id="23" name="Google Shape;95;p15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96;p15"/>
            <p:cNvSpPr txBox="1"/>
            <p:nvPr/>
          </p:nvSpPr>
          <p:spPr>
            <a:xfrm>
              <a:off x="580324" y="1302025"/>
              <a:ext cx="3010923" cy="8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1800" b="1" dirty="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Danilo </a:t>
              </a:r>
              <a:r>
                <a:rPr lang="pt-BR" sz="1800" b="1" dirty="0" err="1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Zabeu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" name="Google Shape;102;p15"/>
          <p:cNvSpPr/>
          <p:nvPr/>
        </p:nvSpPr>
        <p:spPr>
          <a:xfrm>
            <a:off x="4944152" y="1808069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</a:endParaRPr>
          </a:p>
        </p:txBody>
      </p:sp>
      <p:pic>
        <p:nvPicPr>
          <p:cNvPr id="3" name="Imagem 2" descr="Pessoa posando para foto em frente a porta&#10;&#10;Descrição gerada automaticamente">
            <a:extLst>
              <a:ext uri="{FF2B5EF4-FFF2-40B4-BE49-F238E27FC236}">
                <a16:creationId xmlns:a16="http://schemas.microsoft.com/office/drawing/2014/main" id="{09E89AFD-2DB4-AF23-7C69-447840E1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00" y="2571750"/>
            <a:ext cx="1536692" cy="1536692"/>
          </a:xfrm>
          <a:prstGeom prst="rect">
            <a:avLst/>
          </a:prstGeom>
        </p:spPr>
      </p:pic>
      <p:pic>
        <p:nvPicPr>
          <p:cNvPr id="5" name="Imagem 4" descr="Homem de terno e gravata&#10;&#10;Descrição gerada automaticamente">
            <a:extLst>
              <a:ext uri="{FF2B5EF4-FFF2-40B4-BE49-F238E27FC236}">
                <a16:creationId xmlns:a16="http://schemas.microsoft.com/office/drawing/2014/main" id="{1F59BE07-798F-B95D-CEBD-1A7CAA93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27" y="2571750"/>
            <a:ext cx="1536692" cy="15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Aplicações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256975" y="945703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Análise de sentimentos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00" y="1300328"/>
            <a:ext cx="2481576" cy="139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402" y="1300328"/>
            <a:ext cx="2200176" cy="1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7"/>
          <p:cNvSpPr txBox="1"/>
          <p:nvPr/>
        </p:nvSpPr>
        <p:spPr>
          <a:xfrm>
            <a:off x="3296300" y="945703"/>
            <a:ext cx="22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Chatbot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500" y="1300328"/>
            <a:ext cx="2091902" cy="1394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 txBox="1"/>
          <p:nvPr/>
        </p:nvSpPr>
        <p:spPr>
          <a:xfrm>
            <a:off x="5743375" y="945703"/>
            <a:ext cx="2612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Assistente de voz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256975" y="2774503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Tradução automática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00" y="3152254"/>
            <a:ext cx="2479315" cy="13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6399" y="3152796"/>
            <a:ext cx="2091902" cy="139350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3000175" y="2774503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Detecção fake news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Língua ou Linguagem?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4F7E5E-83F6-E165-9F2A-3E66C255A203}"/>
              </a:ext>
            </a:extLst>
          </p:cNvPr>
          <p:cNvSpPr txBox="1"/>
          <p:nvPr/>
        </p:nvSpPr>
        <p:spPr>
          <a:xfrm>
            <a:off x="1253765" y="969363"/>
            <a:ext cx="6636470" cy="5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 a diferença entre </a:t>
            </a:r>
            <a:r>
              <a:rPr lang="pt-BR" sz="24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língua</a:t>
            </a:r>
            <a:r>
              <a:rPr lang="pt-B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 </a:t>
            </a:r>
            <a:r>
              <a:rPr lang="pt-BR" sz="24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linguagem</a:t>
            </a:r>
            <a:r>
              <a:rPr lang="pt-B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1C853-2DF2-4C79-9D13-C8253CD529EE}"/>
              </a:ext>
            </a:extLst>
          </p:cNvPr>
          <p:cNvSpPr txBox="1"/>
          <p:nvPr/>
        </p:nvSpPr>
        <p:spPr>
          <a:xfrm>
            <a:off x="1148524" y="1908368"/>
            <a:ext cx="6846953" cy="290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28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Processamento de Línguas Naturais</a:t>
            </a:r>
          </a:p>
          <a:p>
            <a:pPr lvl="1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</a:t>
            </a:r>
          </a:p>
          <a:p>
            <a:pPr lvl="1" algn="ctr">
              <a:lnSpc>
                <a:spcPct val="150000"/>
              </a:lnSpc>
            </a:pPr>
            <a:r>
              <a:rPr lang="pt-BR" sz="28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Processamento de Linguagem Natural </a:t>
            </a:r>
          </a:p>
          <a:p>
            <a:pPr lvl="1" algn="ctr">
              <a:lnSpc>
                <a:spcPct val="150000"/>
              </a:lnSpc>
            </a:pPr>
            <a:r>
              <a:rPr lang="pt-BR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Língua ou Linguagem?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B15B8D8-9840-AD5D-93E1-E208201E617B}"/>
              </a:ext>
            </a:extLst>
          </p:cNvPr>
          <p:cNvSpPr txBox="1">
            <a:spLocks noChangeArrowheads="1"/>
          </p:cNvSpPr>
          <p:nvPr/>
        </p:nvSpPr>
        <p:spPr>
          <a:xfrm>
            <a:off x="314101" y="1259655"/>
            <a:ext cx="7661275" cy="4114800"/>
          </a:xfrm>
          <a:prstGeom prst="rect">
            <a:avLst/>
          </a:prstGeom>
        </p:spPr>
        <p:txBody>
          <a:bodyPr/>
          <a:lstStyle>
            <a:lvl1pPr marL="334963" indent="-334963" algn="just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v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61988" indent="-325438" algn="just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v"/>
              <a:defRPr sz="3200">
                <a:solidFill>
                  <a:srgbClr val="000000"/>
                </a:solidFill>
                <a:latin typeface="+mn-lt"/>
                <a:ea typeface="+mn-ea"/>
              </a:defRPr>
            </a:lvl2pPr>
            <a:lvl3pPr marL="1014413" indent="-347663" algn="just" defTabSz="449263" rtl="0" eaLnBrk="0" fontAlgn="base" hangingPunct="0">
              <a:spcBef>
                <a:spcPts val="55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rgbClr val="000000"/>
                </a:solidFill>
                <a:latin typeface="+mn-lt"/>
                <a:ea typeface="+mn-ea"/>
              </a:defRPr>
            </a:lvl3pPr>
            <a:lvl4pPr marL="1331913" indent="-309563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0000"/>
              <a:buFont typeface="Wingdings" panose="05000000000000000000" pitchFamily="2" charset="2"/>
              <a:buChar char=""/>
              <a:defRPr sz="3600">
                <a:solidFill>
                  <a:srgbClr val="000000"/>
                </a:solidFill>
                <a:latin typeface="+mn-lt"/>
                <a:ea typeface="+mn-ea"/>
              </a:defRPr>
            </a:lvl4pPr>
            <a:lvl5pPr marL="1673225" indent="-33655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5000"/>
              <a:buFont typeface="Wingdings" panose="05000000000000000000" pitchFamily="2" charset="2"/>
              <a:buChar char=""/>
              <a:defRPr sz="3600">
                <a:solidFill>
                  <a:srgbClr val="000000"/>
                </a:solidFill>
                <a:latin typeface="+mn-lt"/>
                <a:ea typeface="+mn-ea"/>
              </a:defRPr>
            </a:lvl5pPr>
            <a:lvl6pPr marL="2130425" indent="-33655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5000"/>
              <a:buFont typeface="Wingdings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587625" indent="-33655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5000"/>
              <a:buFont typeface="Wingdings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044825" indent="-33655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5000"/>
              <a:buFont typeface="Wingdings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502025" indent="-33655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3B812F"/>
              </a:buClr>
              <a:buSzPct val="75000"/>
              <a:buFont typeface="Wingdings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pt-BR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Língua humana</a:t>
            </a:r>
          </a:p>
          <a:p>
            <a:pPr eaLnBrk="1" hangingPunct="1"/>
            <a:endParaRPr lang="pt-BR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/>
            <a:endParaRPr lang="pt-BR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/>
            <a:endParaRPr lang="pt-BR" sz="1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pt-BR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 oposição às linguagens artificiais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Matemática, lógica, linguagens de programação</a:t>
            </a:r>
          </a:p>
        </p:txBody>
      </p:sp>
      <p:pic>
        <p:nvPicPr>
          <p:cNvPr id="3" name="Picture 4" descr="leather">
            <a:extLst>
              <a:ext uri="{FF2B5EF4-FFF2-40B4-BE49-F238E27FC236}">
                <a16:creationId xmlns:a16="http://schemas.microsoft.com/office/drawing/2014/main" id="{2C83E22B-54C8-4CA0-3B5D-8B9AC196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1000082"/>
            <a:ext cx="1157288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matematica">
            <a:extLst>
              <a:ext uri="{FF2B5EF4-FFF2-40B4-BE49-F238E27FC236}">
                <a16:creationId xmlns:a16="http://schemas.microsoft.com/office/drawing/2014/main" id="{7B05743C-22FC-6844-B1B2-BE1F57AD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13" y="2479594"/>
            <a:ext cx="2122487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30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909773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FF0000"/>
                </a:solidFill>
              </a:rPr>
              <a:t>Língua</a:t>
            </a:r>
            <a:r>
              <a:rPr lang="pt-BR" sz="2400" dirty="0">
                <a:solidFill>
                  <a:srgbClr val="666666"/>
                </a:solidFill>
              </a:rPr>
              <a:t>: código de comunicação usado por uma comunidade, com suas regras específicas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dirty="0"/>
              <a:t>Português, Inglês, LIBRAS etc.</a:t>
            </a:r>
            <a:endParaRPr lang="pt-BR" sz="20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800" b="1" dirty="0">
              <a:solidFill>
                <a:srgbClr val="00B050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0B050"/>
                </a:solidFill>
              </a:rPr>
              <a:t>Linguagem</a:t>
            </a:r>
            <a:r>
              <a:rPr lang="pt-BR" sz="2400" dirty="0">
                <a:solidFill>
                  <a:srgbClr val="666666"/>
                </a:solidFill>
              </a:rPr>
              <a:t>: capacidade humana de comunicação e suas manifestações, de forma verbal ou não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1800" dirty="0"/>
              <a:t>Fala, gestos, música, dança, pintura, </a:t>
            </a:r>
            <a:r>
              <a:rPr lang="pt-BR" sz="1800" i="1" dirty="0"/>
              <a:t>um sorriso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1800" dirty="0"/>
              <a:t>Envolve nosso aparato físico e mental/cognição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23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113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Língua ou Linguagem?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2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BR" sz="3200" dirty="0">
                <a:solidFill>
                  <a:srgbClr val="666666"/>
                </a:solidFill>
              </a:rPr>
              <a:t>O que é a linguagem afinal?</a:t>
            </a:r>
            <a:br>
              <a:rPr lang="pt-BR" sz="3200" dirty="0">
                <a:solidFill>
                  <a:srgbClr val="666666"/>
                </a:solidFill>
              </a:rPr>
            </a:br>
            <a:endParaRPr dirty="0">
              <a:solidFill>
                <a:srgbClr val="666666"/>
              </a:solidFill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666666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“Sistema de </a:t>
            </a:r>
            <a:r>
              <a:rPr lang="pt-BR" sz="2200" b="1" dirty="0">
                <a:solidFill>
                  <a:schemeClr val="dk1"/>
                </a:solidFill>
              </a:rPr>
              <a:t>símbolos de um vocabulário</a:t>
            </a:r>
            <a:r>
              <a:rPr lang="pt-BR" sz="2200" dirty="0">
                <a:solidFill>
                  <a:srgbClr val="666666"/>
                </a:solidFill>
              </a:rPr>
              <a:t> que, quando colocados numa determinada </a:t>
            </a:r>
            <a:r>
              <a:rPr lang="pt-BR" sz="2200" b="1" dirty="0">
                <a:solidFill>
                  <a:srgbClr val="00B050"/>
                </a:solidFill>
              </a:rPr>
              <a:t>ordem</a:t>
            </a:r>
            <a:r>
              <a:rPr lang="pt-BR" sz="2200" dirty="0">
                <a:solidFill>
                  <a:srgbClr val="666666"/>
                </a:solidFill>
              </a:rPr>
              <a:t> e expressos num determinado </a:t>
            </a:r>
            <a:r>
              <a:rPr lang="pt-BR" sz="2200" b="1" dirty="0">
                <a:solidFill>
                  <a:srgbClr val="00B050"/>
                </a:solidFill>
              </a:rPr>
              <a:t>contexto</a:t>
            </a:r>
            <a:r>
              <a:rPr lang="pt-BR" sz="2200" dirty="0">
                <a:solidFill>
                  <a:srgbClr val="666666"/>
                </a:solidFill>
              </a:rPr>
              <a:t>, emitem um </a:t>
            </a:r>
            <a:r>
              <a:rPr lang="pt-BR" sz="2200" b="1" dirty="0">
                <a:solidFill>
                  <a:schemeClr val="dk1"/>
                </a:solidFill>
              </a:rPr>
              <a:t>significado</a:t>
            </a:r>
            <a:r>
              <a:rPr lang="pt-BR" sz="2200" dirty="0">
                <a:solidFill>
                  <a:srgbClr val="666666"/>
                </a:solidFill>
              </a:rPr>
              <a:t>.”</a:t>
            </a:r>
            <a:endParaRPr sz="22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4EEF0B-BF4B-4894-8E19-4EE0C424A3BB}"/>
              </a:ext>
            </a:extLst>
          </p:cNvPr>
          <p:cNvSpPr txBox="1"/>
          <p:nvPr/>
        </p:nvSpPr>
        <p:spPr>
          <a:xfrm>
            <a:off x="1557780" y="2294751"/>
            <a:ext cx="60284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rgbClr val="333333"/>
                </a:solidFill>
                <a:latin typeface="LiberationSans-Bold"/>
              </a:rPr>
              <a:t>Para que serve PLN?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77891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26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Processamento de Linguagem </a:t>
            </a:r>
            <a:r>
              <a:rPr lang="pt-BR" strike="sngStrike" dirty="0" err="1">
                <a:solidFill>
                  <a:srgbClr val="666666"/>
                </a:solidFill>
              </a:rPr>
              <a:t>Natural</a:t>
            </a:r>
            <a:r>
              <a:rPr lang="pt-BR" dirty="0" err="1">
                <a:solidFill>
                  <a:srgbClr val="666666"/>
                </a:solidFill>
              </a:rPr>
              <a:t>Humana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666666"/>
                </a:solidFill>
              </a:rPr>
              <a:t>Objetivos</a:t>
            </a:r>
            <a:endParaRPr sz="2400" dirty="0">
              <a:solidFill>
                <a:srgbClr val="666666"/>
              </a:solidFill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Tornar os computadores aptos a processar a língua humana</a:t>
            </a:r>
            <a:endParaRPr sz="2200" dirty="0">
              <a:solidFill>
                <a:srgbClr val="66666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Processar = entender, gerar, extrair conhecimento útil, comunicar-se etc.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188" y="2863176"/>
            <a:ext cx="2545723" cy="16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27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75" y="2049100"/>
            <a:ext cx="77438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54332243-2269-D39C-F4E4-0C94F87C322E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28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085975"/>
            <a:ext cx="77914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2901600" y="3897450"/>
            <a:ext cx="334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Tokenização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Tokenization</a:t>
            </a:r>
            <a:endParaRPr sz="24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72BCEFB3-2CF5-3856-F8C2-5D80A93BDDC0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085975"/>
            <a:ext cx="77914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2350350" y="3897450"/>
            <a:ext cx="444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Etiquetação morfossintática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Part-</a:t>
            </a: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</a:t>
            </a:r>
            <a:r>
              <a:rPr lang="pt-BR" sz="24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-speech </a:t>
            </a: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tagging</a:t>
            </a:r>
            <a:endParaRPr sz="24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EC074C93-8CE3-687D-D3EB-7F84911E492C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Apresentação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7E7E0B-1FE8-F52E-8487-2DD263D66706}"/>
              </a:ext>
            </a:extLst>
          </p:cNvPr>
          <p:cNvSpPr txBox="1"/>
          <p:nvPr/>
        </p:nvSpPr>
        <p:spPr>
          <a:xfrm>
            <a:off x="272643" y="1053479"/>
            <a:ext cx="8587412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rgbClr val="0000FF"/>
                </a:solidFill>
              </a:rPr>
              <a:t>Prof. Alexandre Donizeti Alves</a:t>
            </a:r>
          </a:p>
          <a:p>
            <a:pPr lvl="1"/>
            <a:endParaRPr lang="pt-BR" altLang="pt-BR" sz="1200" b="1" dirty="0">
              <a:solidFill>
                <a:srgbClr val="3333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altLang="pt-BR" sz="1600" dirty="0"/>
              <a:t>   Professor Visitante: 05/2017 a 05/2019</a:t>
            </a:r>
          </a:p>
          <a:p>
            <a:pPr lvl="1">
              <a:lnSpc>
                <a:spcPct val="150000"/>
              </a:lnSpc>
            </a:pPr>
            <a:r>
              <a:rPr lang="pt-BR" altLang="pt-BR" sz="1600" b="1" dirty="0">
                <a:solidFill>
                  <a:srgbClr val="00B050"/>
                </a:solidFill>
              </a:rPr>
              <a:t>   Professor Adjunto </a:t>
            </a:r>
            <a:r>
              <a:rPr lang="pt-BR" altLang="pt-BR" sz="1600" dirty="0">
                <a:solidFill>
                  <a:schemeClr val="bg2"/>
                </a:solidFill>
              </a:rPr>
              <a:t>desde 11/2019</a:t>
            </a:r>
          </a:p>
          <a:p>
            <a:pPr lvl="1"/>
            <a:endParaRPr lang="pt-BR" altLang="pt-BR" sz="1200" dirty="0"/>
          </a:p>
          <a:p>
            <a:pPr lvl="1"/>
            <a:r>
              <a:rPr lang="pt-BR" altLang="pt-BR" sz="2000" b="1" dirty="0"/>
              <a:t>Formação</a:t>
            </a:r>
            <a:r>
              <a:rPr lang="pt-BR" altLang="pt-BR" sz="2400" dirty="0"/>
              <a:t>:</a:t>
            </a:r>
          </a:p>
          <a:p>
            <a:pPr lvl="4">
              <a:lnSpc>
                <a:spcPct val="150000"/>
              </a:lnSpc>
              <a:spcBef>
                <a:spcPts val="600"/>
              </a:spcBef>
            </a:pPr>
            <a:r>
              <a:rPr lang="pt-BR" altLang="pt-BR" sz="1600" dirty="0"/>
              <a:t>   Bacharelado em Ciência da Computação [</a:t>
            </a:r>
            <a:r>
              <a:rPr lang="pt-BR" altLang="pt-BR" sz="1600" dirty="0" err="1"/>
              <a:t>UNIFENAS</a:t>
            </a:r>
            <a:r>
              <a:rPr lang="pt-BR" altLang="pt-BR" sz="1600" dirty="0"/>
              <a:t> - MG] (1997)</a:t>
            </a:r>
          </a:p>
          <a:p>
            <a:pPr lvl="2">
              <a:lnSpc>
                <a:spcPct val="150000"/>
              </a:lnSpc>
            </a:pPr>
            <a:r>
              <a:rPr lang="pt-BR" altLang="pt-BR" sz="1600" dirty="0"/>
              <a:t>   Mestrado em Ciência da Computação [</a:t>
            </a:r>
            <a:r>
              <a:rPr lang="pt-BR" altLang="pt-BR" sz="1600" dirty="0" err="1"/>
              <a:t>ICMC</a:t>
            </a:r>
            <a:r>
              <a:rPr lang="pt-BR" altLang="pt-BR" sz="1600" dirty="0"/>
              <a:t>-USP] (2000)</a:t>
            </a:r>
          </a:p>
          <a:p>
            <a:pPr lvl="2">
              <a:lnSpc>
                <a:spcPct val="150000"/>
              </a:lnSpc>
            </a:pPr>
            <a:r>
              <a:rPr lang="pt-BR" altLang="pt-BR" sz="1600" dirty="0"/>
              <a:t>   Doutorado em Computação Aplicada [INPE] (2014)</a:t>
            </a:r>
          </a:p>
          <a:p>
            <a:pPr lvl="2"/>
            <a:endParaRPr lang="pt-BR" altLang="pt-BR" sz="1600" dirty="0"/>
          </a:p>
          <a:p>
            <a:pPr lvl="2"/>
            <a:r>
              <a:rPr lang="pt-BR" sz="1600" dirty="0"/>
              <a:t>   Bolsista de Pós-Doutorado no Instituto Tecnológico de Aeronáutica (ITA, 2014-2016)</a:t>
            </a:r>
            <a:endParaRPr lang="pt-BR" altLang="pt-BR" sz="1600" dirty="0"/>
          </a:p>
          <a:p>
            <a:pPr lvl="2"/>
            <a:endParaRPr lang="pt-BR" altLang="pt-BR" sz="16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3E4928F-D887-6DB3-DC41-DB2486867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10862"/>
          <a:stretch/>
        </p:blipFill>
        <p:spPr>
          <a:xfrm>
            <a:off x="4289569" y="1454150"/>
            <a:ext cx="993078" cy="1047078"/>
          </a:xfrm>
          <a:prstGeom prst="rect">
            <a:avLst/>
          </a:prstGeom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0CBEE82F-11F5-BEDF-58E5-7693198A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1" y="3467626"/>
            <a:ext cx="779916" cy="354886"/>
          </a:xfrm>
          <a:prstGeom prst="rect">
            <a:avLst/>
          </a:prstGeom>
        </p:spPr>
      </p:pic>
      <p:pic>
        <p:nvPicPr>
          <p:cNvPr id="15" name="Imagem 14" descr="Forma&#10;&#10;Descrição gerada automaticamente">
            <a:extLst>
              <a:ext uri="{FF2B5EF4-FFF2-40B4-BE49-F238E27FC236}">
                <a16:creationId xmlns:a16="http://schemas.microsoft.com/office/drawing/2014/main" id="{10B247B3-E246-2724-65E9-BA61048B4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20" b="4466"/>
          <a:stretch/>
        </p:blipFill>
        <p:spPr>
          <a:xfrm>
            <a:off x="5282647" y="3738699"/>
            <a:ext cx="407504" cy="351322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AAC98D23-AFC6-A947-1AA4-C6A3710B2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315" y="4589074"/>
            <a:ext cx="1020276" cy="386718"/>
          </a:xfrm>
          <a:prstGeom prst="rect">
            <a:avLst/>
          </a:prstGeom>
        </p:spPr>
      </p:pic>
      <p:pic>
        <p:nvPicPr>
          <p:cNvPr id="19" name="Imagem 18" descr="Logotipo, nome da empresa&#10;&#10;Descrição gerada automaticamente">
            <a:extLst>
              <a:ext uri="{FF2B5EF4-FFF2-40B4-BE49-F238E27FC236}">
                <a16:creationId xmlns:a16="http://schemas.microsoft.com/office/drawing/2014/main" id="{05CC3CC2-92CC-EB45-7FE3-F3EF5FB23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485" y="3036574"/>
            <a:ext cx="287660" cy="3212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2076450"/>
            <a:ext cx="78009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2350350" y="3897450"/>
            <a:ext cx="444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Identificação de sintagmas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Chunking</a:t>
            </a:r>
            <a:endParaRPr sz="24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CE3561CC-54D7-651D-50D4-AC534A705D34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31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1671638"/>
            <a:ext cx="780097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350350" y="3897450"/>
            <a:ext cx="444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Análise sintática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Parsing</a:t>
            </a:r>
            <a:endParaRPr sz="24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A3FE2319-A527-DB37-6B2D-0CF5B9268ED7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32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200" dirty="0">
                <a:solidFill>
                  <a:srgbClr val="666666"/>
                </a:solidFill>
              </a:rPr>
              <a:t>Quão difícil é processar automaticamente a linguagem humana?</a:t>
            </a:r>
            <a:endParaRPr sz="2200" dirty="0">
              <a:solidFill>
                <a:srgbClr val="666666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1852613"/>
            <a:ext cx="81438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3046200" y="4133900"/>
            <a:ext cx="3051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Análise Semântica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DE056F6A-C93B-D448-34C7-69E48DA32AE1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33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400">
                <a:solidFill>
                  <a:srgbClr val="666666"/>
                </a:solidFill>
              </a:rPr>
              <a:t>Quão difícil é processar automaticamente a linguagem humana?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887888"/>
            <a:ext cx="77914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3046200" y="4278450"/>
            <a:ext cx="30516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Análise de contexto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BC99E3FB-020A-2D07-3183-ED8D213D028E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34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2400">
                <a:solidFill>
                  <a:srgbClr val="666666"/>
                </a:solidFill>
              </a:rPr>
              <a:t>Quão difícil é processar automaticamente a linguagem humana?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2087200"/>
            <a:ext cx="77914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950" y="2718892"/>
            <a:ext cx="2053301" cy="1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2184750" y="4226871"/>
            <a:ext cx="4774500" cy="48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Natural </a:t>
            </a: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Language</a:t>
            </a:r>
            <a:r>
              <a:rPr lang="pt-BR" sz="2400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Understanding</a:t>
            </a:r>
            <a:endParaRPr sz="24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4">
            <a:extLst>
              <a:ext uri="{FF2B5EF4-FFF2-40B4-BE49-F238E27FC236}">
                <a16:creationId xmlns:a16="http://schemas.microsoft.com/office/drawing/2014/main" id="{39197560-B967-DE2E-ECA3-92256C7BC4BC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>
                <a:solidFill>
                  <a:srgbClr val="666666"/>
                </a:solidFill>
              </a:rPr>
              <a:t>Processamento de Linguagem </a:t>
            </a:r>
            <a:r>
              <a:rPr lang="pt-BR" strike="sngStrike">
                <a:solidFill>
                  <a:srgbClr val="666666"/>
                </a:solidFill>
              </a:rPr>
              <a:t>Natural</a:t>
            </a:r>
            <a:r>
              <a:rPr lang="pt-BR">
                <a:solidFill>
                  <a:srgbClr val="666666"/>
                </a:solidFill>
              </a:rPr>
              <a:t>Humana</a:t>
            </a:r>
            <a:endParaRPr lang="pt-BR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CEDE5-A881-4A1F-A1FE-AD5446E5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700" dirty="0">
                <a:solidFill>
                  <a:srgbClr val="666666"/>
                </a:solidFill>
              </a:rPr>
              <a:t>Referência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7D315A-E373-4CF8-A69D-2A03FB2F07DC}"/>
              </a:ext>
            </a:extLst>
          </p:cNvPr>
          <p:cNvSpPr txBox="1"/>
          <p:nvPr/>
        </p:nvSpPr>
        <p:spPr>
          <a:xfrm>
            <a:off x="5225537" y="4665294"/>
            <a:ext cx="298024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https://doi.org/10.1201/9781003264774</a:t>
            </a:r>
            <a:endParaRPr lang="pt-BR" sz="105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05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514E99-A0F8-4441-8ED5-F595542C1738}"/>
              </a:ext>
            </a:extLst>
          </p:cNvPr>
          <p:cNvSpPr txBox="1"/>
          <p:nvPr/>
        </p:nvSpPr>
        <p:spPr>
          <a:xfrm>
            <a:off x="542042" y="4466097"/>
            <a:ext cx="37881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https://github.com/jsingh811/NLP-in-the-real-world</a:t>
            </a:r>
            <a:endParaRPr lang="pt-BR" sz="105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05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537" y="150234"/>
            <a:ext cx="3126612" cy="448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r="52078" b="2610"/>
          <a:stretch/>
        </p:blipFill>
        <p:spPr>
          <a:xfrm>
            <a:off x="861253" y="977736"/>
            <a:ext cx="3349181" cy="318802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927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560672" y="1377450"/>
            <a:ext cx="8022657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accent5"/>
                </a:solidFill>
              </a:rPr>
              <a:t>O que é a </a:t>
            </a:r>
            <a:r>
              <a:rPr lang="pt-BR" sz="7200" dirty="0">
                <a:solidFill>
                  <a:srgbClr val="0070C0"/>
                </a:solidFill>
              </a:rPr>
              <a:t>OpenAI</a:t>
            </a:r>
            <a:r>
              <a:rPr lang="pt-BR" sz="7200" dirty="0">
                <a:solidFill>
                  <a:schemeClr val="accent5"/>
                </a:solidFill>
              </a:rPr>
              <a:t>?</a:t>
            </a:r>
            <a:endParaRPr sz="7200" dirty="0">
              <a:solidFill>
                <a:schemeClr val="accent5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36</a:t>
            </a:fld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É uma </a:t>
            </a:r>
            <a:r>
              <a:rPr lang="pt-BR" sz="2400" b="1" dirty="0">
                <a:solidFill>
                  <a:srgbClr val="666666"/>
                </a:solidFill>
              </a:rPr>
              <a:t>organização</a:t>
            </a:r>
            <a:r>
              <a:rPr lang="pt-BR" sz="2400" dirty="0">
                <a:solidFill>
                  <a:srgbClr val="666666"/>
                </a:solidFill>
              </a:rPr>
              <a:t> </a:t>
            </a:r>
            <a:r>
              <a:rPr lang="pt-BR" sz="2400" b="1" dirty="0">
                <a:solidFill>
                  <a:srgbClr val="0070C0"/>
                </a:solidFill>
              </a:rPr>
              <a:t>privada</a:t>
            </a:r>
            <a:r>
              <a:rPr lang="pt-BR" sz="2400" dirty="0">
                <a:solidFill>
                  <a:srgbClr val="666666"/>
                </a:solidFill>
              </a:rPr>
              <a:t> de pesquisa em IA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Foi fundada em dezembro de 2015 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desde sua </a:t>
            </a:r>
            <a:r>
              <a:rPr lang="pt-BR" sz="2200" b="1" dirty="0">
                <a:solidFill>
                  <a:srgbClr val="7030A0"/>
                </a:solidFill>
              </a:rPr>
              <a:t>concepção</a:t>
            </a:r>
            <a:r>
              <a:rPr lang="pt-BR" sz="2200" dirty="0">
                <a:solidFill>
                  <a:srgbClr val="666666"/>
                </a:solidFill>
              </a:rPr>
              <a:t>, a </a:t>
            </a:r>
            <a:r>
              <a:rPr lang="pt-BR" sz="2200" b="1" dirty="0">
                <a:solidFill>
                  <a:srgbClr val="666666"/>
                </a:solidFill>
              </a:rPr>
              <a:t>organização</a:t>
            </a:r>
            <a:r>
              <a:rPr lang="pt-BR" sz="2200" dirty="0">
                <a:solidFill>
                  <a:srgbClr val="666666"/>
                </a:solidFill>
              </a:rPr>
              <a:t> focou em criar e promover soluções que sejam seguras e alinhadas com interesses humanos, permitindo enfrentar os desafios que a IA avançada pode apresentar à sociedade</a:t>
            </a:r>
            <a:endParaRPr sz="2200" dirty="0">
              <a:solidFill>
                <a:srgbClr val="666666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37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113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O que é a OpenAI?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38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Em setembro de 2020, foi consolidada uma parceria  estratégica entre 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 e a </a:t>
            </a:r>
            <a:r>
              <a:rPr lang="pt-BR" sz="2200" b="1" dirty="0">
                <a:solidFill>
                  <a:schemeClr val="accent5"/>
                </a:solidFill>
              </a:rPr>
              <a:t>Microsoft</a:t>
            </a:r>
            <a:endParaRPr lang="pt-BR" sz="2200" dirty="0">
              <a:solidFill>
                <a:schemeClr val="bg2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b="1" dirty="0">
              <a:solidFill>
                <a:schemeClr val="bg2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Neste acordo, a </a:t>
            </a:r>
            <a:r>
              <a:rPr lang="pt-BR" sz="2200" b="1" dirty="0">
                <a:solidFill>
                  <a:schemeClr val="accent5"/>
                </a:solidFill>
              </a:rPr>
              <a:t>Microsoft</a:t>
            </a:r>
            <a:r>
              <a:rPr lang="pt-BR" sz="2200" dirty="0">
                <a:solidFill>
                  <a:srgbClr val="666666"/>
                </a:solidFill>
              </a:rPr>
              <a:t> tornou-se a provedora exclusiva de soluções em nuvem para 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endParaRPr lang="pt-BR" sz="2200" b="1" dirty="0">
              <a:solidFill>
                <a:schemeClr val="accent5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b="1" dirty="0">
              <a:solidFill>
                <a:schemeClr val="accent5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Essa colaboração permite à </a:t>
            </a:r>
            <a:r>
              <a:rPr lang="pt-BR" sz="2200" b="1" dirty="0">
                <a:solidFill>
                  <a:schemeClr val="accent5"/>
                </a:solidFill>
              </a:rPr>
              <a:t>Microsoft</a:t>
            </a:r>
            <a:r>
              <a:rPr lang="pt-BR" sz="2200" dirty="0">
                <a:solidFill>
                  <a:srgbClr val="666666"/>
                </a:solidFill>
              </a:rPr>
              <a:t> integrar recursos da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, como o </a:t>
            </a:r>
            <a:r>
              <a:rPr lang="pt-BR" sz="2200" b="1" dirty="0">
                <a:solidFill>
                  <a:srgbClr val="00B050"/>
                </a:solidFill>
              </a:rPr>
              <a:t>ChatGPT</a:t>
            </a:r>
            <a:r>
              <a:rPr lang="pt-BR" sz="2200" dirty="0">
                <a:solidFill>
                  <a:srgbClr val="666666"/>
                </a:solidFill>
              </a:rPr>
              <a:t> (combina </a:t>
            </a:r>
            <a:r>
              <a:rPr lang="pt-BR" sz="2200" b="1" dirty="0">
                <a:solidFill>
                  <a:srgbClr val="666666"/>
                </a:solidFill>
              </a:rPr>
              <a:t>“chat”</a:t>
            </a:r>
            <a:r>
              <a:rPr lang="pt-BR" sz="2200" dirty="0">
                <a:solidFill>
                  <a:srgbClr val="666666"/>
                </a:solidFill>
              </a:rPr>
              <a:t>, referindo-se à sua funcionalidade de chatbot, e </a:t>
            </a:r>
            <a:r>
              <a:rPr lang="pt-BR" sz="2200" b="1" dirty="0">
                <a:solidFill>
                  <a:srgbClr val="666666"/>
                </a:solidFill>
              </a:rPr>
              <a:t>“GPT”</a:t>
            </a:r>
            <a:r>
              <a:rPr lang="pt-BR" sz="2200" dirty="0">
                <a:solidFill>
                  <a:srgbClr val="666666"/>
                </a:solidFill>
              </a:rPr>
              <a:t>, que significa </a:t>
            </a:r>
            <a:r>
              <a:rPr lang="pt-BR" sz="2200" i="1" dirty="0" err="1">
                <a:solidFill>
                  <a:srgbClr val="666666"/>
                </a:solidFill>
              </a:rPr>
              <a:t>Generative</a:t>
            </a:r>
            <a:r>
              <a:rPr lang="pt-BR" sz="2200" i="1" dirty="0">
                <a:solidFill>
                  <a:srgbClr val="666666"/>
                </a:solidFill>
              </a:rPr>
              <a:t> </a:t>
            </a:r>
            <a:r>
              <a:rPr lang="pt-BR" sz="2200" i="1" dirty="0" err="1">
                <a:solidFill>
                  <a:srgbClr val="666666"/>
                </a:solidFill>
              </a:rPr>
              <a:t>Pre-trained</a:t>
            </a:r>
            <a:r>
              <a:rPr lang="pt-BR" sz="2200" i="1" dirty="0">
                <a:solidFill>
                  <a:srgbClr val="666666"/>
                </a:solidFill>
              </a:rPr>
              <a:t> Transformer</a:t>
            </a:r>
            <a:r>
              <a:rPr lang="pt-BR" sz="2200" dirty="0">
                <a:solidFill>
                  <a:srgbClr val="666666"/>
                </a:solidFill>
              </a:rPr>
              <a:t>), em seus produtos e serviços</a:t>
            </a:r>
            <a:endParaRPr sz="2200" b="1" dirty="0">
              <a:solidFill>
                <a:schemeClr val="accent5"/>
              </a:solidFill>
            </a:endParaRPr>
          </a:p>
        </p:txBody>
      </p:sp>
      <p:sp>
        <p:nvSpPr>
          <p:cNvPr id="3" name="Google Shape;119;p17">
            <a:extLst>
              <a:ext uri="{FF2B5EF4-FFF2-40B4-BE49-F238E27FC236}">
                <a16:creationId xmlns:a16="http://schemas.microsoft.com/office/drawing/2014/main" id="{EFBBA29A-EFA5-3E03-0B0B-DDC1889A79F3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11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2800" dirty="0">
                <a:solidFill>
                  <a:srgbClr val="666666"/>
                </a:solidFill>
              </a:rPr>
              <a:t>Parceria com a Microsoft</a:t>
            </a:r>
          </a:p>
        </p:txBody>
      </p:sp>
    </p:spTree>
    <p:extLst>
      <p:ext uri="{BB962C8B-B14F-4D97-AF65-F5344CB8AC3E}">
        <p14:creationId xmlns:p14="http://schemas.microsoft.com/office/powerpoint/2010/main" val="40634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ChatGPT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O </a:t>
            </a:r>
            <a:r>
              <a:rPr lang="pt-BR" sz="2200" b="1" dirty="0">
                <a:solidFill>
                  <a:srgbClr val="00B050"/>
                </a:solidFill>
              </a:rPr>
              <a:t>ChatGPT</a:t>
            </a:r>
            <a:r>
              <a:rPr lang="pt-BR" sz="2200" dirty="0">
                <a:solidFill>
                  <a:srgbClr val="666666"/>
                </a:solidFill>
              </a:rPr>
              <a:t> foi lançado em junho de 2020 e, no final de novembro de 2022, tornou-se disponível para o público em geral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Esse lançamento despertou um interesse público gigantesco e em diferentes áreas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Contudo, a ferramenta gerou muitas </a:t>
            </a:r>
            <a:r>
              <a:rPr lang="pt-BR" sz="2200" b="1" dirty="0">
                <a:solidFill>
                  <a:srgbClr val="FF0000"/>
                </a:solidFill>
              </a:rPr>
              <a:t>controvérsias</a:t>
            </a:r>
            <a:r>
              <a:rPr lang="pt-BR" sz="2200" dirty="0">
                <a:solidFill>
                  <a:srgbClr val="666666"/>
                </a:solidFill>
              </a:rPr>
              <a:t>, como por exemplo, pelo seu uso na escrita de artigos científicos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sz="22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Apresentação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99" y="2613258"/>
            <a:ext cx="823362" cy="82336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F7E7E0B-1FE8-F52E-8487-2DD263D66706}"/>
              </a:ext>
            </a:extLst>
          </p:cNvPr>
          <p:cNvSpPr txBox="1"/>
          <p:nvPr/>
        </p:nvSpPr>
        <p:spPr>
          <a:xfrm>
            <a:off x="272642" y="1053479"/>
            <a:ext cx="8779918" cy="2078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rgbClr val="0000FF"/>
                </a:solidFill>
              </a:rPr>
              <a:t>Prof. Alexandre Donizeti Alves</a:t>
            </a:r>
          </a:p>
          <a:p>
            <a:pPr lvl="1"/>
            <a:endParaRPr lang="pt-BR" altLang="pt-BR" sz="1200" b="1" dirty="0">
              <a:solidFill>
                <a:srgbClr val="3333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1600" dirty="0"/>
              <a:t>   Bolsista de Pesquisa no projeto </a:t>
            </a:r>
            <a:r>
              <a:rPr lang="pt-BR" sz="1600" b="1" dirty="0"/>
              <a:t>Mapeamento de Competências Tecnológicas</a:t>
            </a:r>
            <a:r>
              <a:rPr lang="pt-BR" sz="1600" dirty="0"/>
              <a:t>, realizado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   no ITA em parceria com o Centro de Pesquisas e Desenvolvimento da Petrobras (CENPES)</a:t>
            </a:r>
          </a:p>
          <a:p>
            <a:pPr lvl="1">
              <a:lnSpc>
                <a:spcPct val="150000"/>
              </a:lnSpc>
            </a:pPr>
            <a:endParaRPr lang="pt-BR" altLang="pt-BR" sz="1600" b="1" dirty="0">
              <a:solidFill>
                <a:srgbClr val="3333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altLang="pt-BR" sz="1600" b="1" dirty="0">
                <a:solidFill>
                  <a:srgbClr val="3333CC"/>
                </a:solidFill>
              </a:rPr>
              <a:t>   </a:t>
            </a:r>
            <a:r>
              <a:rPr lang="pt-BR" altLang="pt-BR" sz="1600" dirty="0">
                <a:solidFill>
                  <a:schemeClr val="bg2"/>
                </a:solidFill>
              </a:rPr>
              <a:t>Orientador de Trabalho de Conclusão de Curso</a:t>
            </a:r>
            <a:endParaRPr lang="pt-BR" altLang="pt-BR" sz="1200" dirty="0">
              <a:solidFill>
                <a:schemeClr val="bg2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7E1683-318C-F0F2-A9FB-73DAB0607E9A}"/>
              </a:ext>
            </a:extLst>
          </p:cNvPr>
          <p:cNvSpPr txBox="1"/>
          <p:nvPr/>
        </p:nvSpPr>
        <p:spPr>
          <a:xfrm>
            <a:off x="272642" y="3593928"/>
            <a:ext cx="5722219" cy="1462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altLang="pt-BR" sz="2000" b="1" dirty="0"/>
              <a:t>Áreas de Pesquisa</a:t>
            </a:r>
            <a:endParaRPr lang="pt-BR" altLang="pt-BR" sz="2000" dirty="0"/>
          </a:p>
          <a:p>
            <a:pPr lvl="2">
              <a:lnSpc>
                <a:spcPct val="150000"/>
              </a:lnSpc>
            </a:pPr>
            <a:r>
              <a:rPr lang="pt-BR" altLang="pt-BR" sz="1600" b="1" dirty="0">
                <a:solidFill>
                  <a:srgbClr val="0000FF"/>
                </a:solidFill>
              </a:rPr>
              <a:t>   Processamento de Linguagem Natural</a:t>
            </a:r>
          </a:p>
          <a:p>
            <a:pPr lvl="2">
              <a:lnSpc>
                <a:spcPct val="150000"/>
              </a:lnSpc>
            </a:pPr>
            <a:r>
              <a:rPr lang="pt-BR" altLang="pt-BR" sz="1600" dirty="0"/>
              <a:t>   Ciência das Redes (</a:t>
            </a:r>
            <a:r>
              <a:rPr lang="pt-BR" altLang="pt-BR" sz="1600" i="1" dirty="0"/>
              <a:t>Network Science</a:t>
            </a:r>
            <a:r>
              <a:rPr lang="pt-BR" altLang="pt-BR" sz="1600" dirty="0"/>
              <a:t>)</a:t>
            </a:r>
          </a:p>
          <a:p>
            <a:pPr lvl="2">
              <a:lnSpc>
                <a:spcPct val="150000"/>
              </a:lnSpc>
            </a:pPr>
            <a:r>
              <a:rPr lang="pt-BR" altLang="pt-BR" sz="1600" dirty="0"/>
              <a:t>   Ciência de Dados (</a:t>
            </a:r>
            <a:r>
              <a:rPr lang="pt-BR" altLang="pt-BR" sz="1600" i="1" dirty="0"/>
              <a:t>Data Science</a:t>
            </a:r>
            <a:r>
              <a:rPr lang="pt-BR" altLang="pt-BR" sz="1600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1A54FB-BD44-A43D-2A60-47D71753E67A}"/>
              </a:ext>
            </a:extLst>
          </p:cNvPr>
          <p:cNvSpPr txBox="1"/>
          <p:nvPr/>
        </p:nvSpPr>
        <p:spPr>
          <a:xfrm>
            <a:off x="1188720" y="3128843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https://mba.iabigdata.icmc.usp.br</a:t>
            </a:r>
            <a:endParaRPr lang="pt-BR" sz="11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11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9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OpenAI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 também enfrenta problemas como a </a:t>
            </a:r>
            <a:r>
              <a:rPr lang="pt-BR" sz="2200" b="1" dirty="0">
                <a:solidFill>
                  <a:srgbClr val="FF0000"/>
                </a:solidFill>
              </a:rPr>
              <a:t>falta de transparência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rgbClr val="FF0000"/>
                </a:solidFill>
              </a:rPr>
              <a:t>Exclusão de usuários </a:t>
            </a:r>
            <a:r>
              <a:rPr lang="pt-BR" sz="2200" dirty="0">
                <a:solidFill>
                  <a:srgbClr val="666666"/>
                </a:solidFill>
              </a:rPr>
              <a:t>de determinados países, como por exemplo, China, Rússia e Ucrânia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Além disso, em países como a Itália, o </a:t>
            </a:r>
            <a:r>
              <a:rPr lang="pt-BR" sz="2200" b="1" dirty="0">
                <a:solidFill>
                  <a:srgbClr val="FF0000"/>
                </a:solidFill>
              </a:rPr>
              <a:t>acesso</a:t>
            </a:r>
            <a:r>
              <a:rPr lang="pt-BR" sz="2200" dirty="0">
                <a:solidFill>
                  <a:srgbClr val="666666"/>
                </a:solidFill>
              </a:rPr>
              <a:t> está sendo </a:t>
            </a:r>
            <a:r>
              <a:rPr lang="pt-BR" sz="2200" b="1" dirty="0">
                <a:solidFill>
                  <a:srgbClr val="FF0000"/>
                </a:solidFill>
              </a:rPr>
              <a:t>limitado</a:t>
            </a:r>
            <a:endParaRPr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998884" y="1377450"/>
            <a:ext cx="7146233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accent5"/>
                </a:solidFill>
              </a:rPr>
              <a:t>O que é a </a:t>
            </a:r>
            <a:r>
              <a:rPr lang="pt-BR" sz="7200" dirty="0">
                <a:solidFill>
                  <a:srgbClr val="00B050"/>
                </a:solidFill>
              </a:rPr>
              <a:t>API</a:t>
            </a:r>
            <a:r>
              <a:rPr lang="pt-BR" sz="7200" dirty="0">
                <a:solidFill>
                  <a:schemeClr val="accent5"/>
                </a:solidFill>
              </a:rPr>
              <a:t> da </a:t>
            </a:r>
            <a:r>
              <a:rPr lang="pt-BR" sz="7200" dirty="0">
                <a:solidFill>
                  <a:srgbClr val="0070C0"/>
                </a:solidFill>
              </a:rPr>
              <a:t>OpenAI</a:t>
            </a:r>
            <a:r>
              <a:rPr lang="pt-BR" sz="7200" dirty="0">
                <a:solidFill>
                  <a:schemeClr val="accent5"/>
                </a:solidFill>
              </a:rPr>
              <a:t>?</a:t>
            </a:r>
            <a:endParaRPr sz="7200" dirty="0">
              <a:solidFill>
                <a:schemeClr val="accent5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41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3365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42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O que é a API da OpenAI?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506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Uma das ferramentas desenvolvidas pela </a:t>
            </a:r>
            <a:r>
              <a:rPr lang="pt-BR" sz="2400" b="1" dirty="0">
                <a:solidFill>
                  <a:srgbClr val="0070C0"/>
                </a:solidFill>
              </a:rPr>
              <a:t>OpenAI</a:t>
            </a:r>
            <a:r>
              <a:rPr lang="pt-BR" sz="2400" dirty="0">
                <a:solidFill>
                  <a:srgbClr val="666666"/>
                </a:solidFill>
              </a:rPr>
              <a:t> é sua </a:t>
            </a:r>
            <a:r>
              <a:rPr lang="pt-BR" sz="2400" b="1" dirty="0">
                <a:solidFill>
                  <a:srgbClr val="00B050"/>
                </a:solidFill>
              </a:rPr>
              <a:t>API</a:t>
            </a:r>
            <a:r>
              <a:rPr lang="pt-BR" sz="2400" b="1" dirty="0">
                <a:solidFill>
                  <a:srgbClr val="666666"/>
                </a:solidFill>
              </a:rPr>
              <a:t> </a:t>
            </a:r>
            <a:r>
              <a:rPr lang="pt-BR" sz="2400" dirty="0">
                <a:solidFill>
                  <a:srgbClr val="666666"/>
                </a:solidFill>
              </a:rPr>
              <a:t>(</a:t>
            </a:r>
            <a:r>
              <a:rPr lang="pt-BR" sz="2400" i="1" dirty="0" err="1">
                <a:solidFill>
                  <a:srgbClr val="666666"/>
                </a:solidFill>
              </a:rPr>
              <a:t>Application</a:t>
            </a:r>
            <a:r>
              <a:rPr lang="pt-BR" sz="2400" i="1" dirty="0">
                <a:solidFill>
                  <a:srgbClr val="666666"/>
                </a:solidFill>
              </a:rPr>
              <a:t> </a:t>
            </a:r>
            <a:r>
              <a:rPr lang="pt-BR" sz="2400" i="1" dirty="0" err="1">
                <a:solidFill>
                  <a:srgbClr val="666666"/>
                </a:solidFill>
              </a:rPr>
              <a:t>Programming</a:t>
            </a:r>
            <a:r>
              <a:rPr lang="pt-BR" sz="2400" i="1" dirty="0">
                <a:solidFill>
                  <a:srgbClr val="666666"/>
                </a:solidFill>
              </a:rPr>
              <a:t> Interface</a:t>
            </a:r>
            <a:r>
              <a:rPr lang="pt-BR" sz="2400" dirty="0">
                <a:solidFill>
                  <a:srgbClr val="666666"/>
                </a:solidFill>
              </a:rPr>
              <a:t>), projetada para facilitar o acesso a uma série de recursos avançados de </a:t>
            </a:r>
            <a:r>
              <a:rPr lang="pt-BR" sz="2400" b="1" dirty="0">
                <a:solidFill>
                  <a:schemeClr val="accent5"/>
                </a:solidFill>
              </a:rPr>
              <a:t>linguagem natural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Esta </a:t>
            </a:r>
            <a:r>
              <a:rPr lang="pt-BR" sz="2400" b="1" dirty="0">
                <a:solidFill>
                  <a:srgbClr val="00B050"/>
                </a:solidFill>
              </a:rPr>
              <a:t>interface</a:t>
            </a:r>
            <a:r>
              <a:rPr lang="pt-BR" sz="2400" dirty="0">
                <a:solidFill>
                  <a:srgbClr val="666666"/>
                </a:solidFill>
              </a:rPr>
              <a:t> oferece aos desenvolvedores uma forma eficiente de integrar capacidades de </a:t>
            </a:r>
            <a:r>
              <a:rPr lang="pt-BR" sz="2400" b="1" dirty="0">
                <a:solidFill>
                  <a:schemeClr val="accent5"/>
                </a:solidFill>
              </a:rPr>
              <a:t>linguagem natural </a:t>
            </a:r>
            <a:r>
              <a:rPr lang="pt-BR" sz="2400" dirty="0">
                <a:solidFill>
                  <a:srgbClr val="666666"/>
                </a:solidFill>
              </a:rPr>
              <a:t>em seus projetos, proporcionando recursos como </a:t>
            </a:r>
            <a:r>
              <a:rPr lang="pt-BR" sz="2400" b="1" dirty="0">
                <a:solidFill>
                  <a:srgbClr val="666666"/>
                </a:solidFill>
              </a:rPr>
              <a:t>análise de sentimentos</a:t>
            </a:r>
            <a:r>
              <a:rPr lang="pt-BR" sz="2400" dirty="0">
                <a:solidFill>
                  <a:srgbClr val="666666"/>
                </a:solidFill>
              </a:rPr>
              <a:t>, </a:t>
            </a:r>
            <a:r>
              <a:rPr lang="pt-BR" sz="2400" b="1" dirty="0">
                <a:solidFill>
                  <a:srgbClr val="666666"/>
                </a:solidFill>
              </a:rPr>
              <a:t>sumarização de textos</a:t>
            </a:r>
            <a:r>
              <a:rPr lang="pt-BR" sz="2400" dirty="0">
                <a:solidFill>
                  <a:srgbClr val="666666"/>
                </a:solidFill>
              </a:rPr>
              <a:t>, </a:t>
            </a:r>
            <a:r>
              <a:rPr lang="pt-BR" sz="2400" b="1" dirty="0">
                <a:solidFill>
                  <a:srgbClr val="666666"/>
                </a:solidFill>
              </a:rPr>
              <a:t>geração de conteúdo </a:t>
            </a:r>
            <a:r>
              <a:rPr lang="pt-BR" sz="2400" dirty="0">
                <a:solidFill>
                  <a:srgbClr val="666666"/>
                </a:solidFill>
              </a:rPr>
              <a:t>e muito mais</a:t>
            </a:r>
          </a:p>
          <a:p>
            <a:pPr marL="0" lvl="0" indent="0" algn="just"/>
            <a:endParaRPr lang="pt-BR" sz="2400" dirty="0">
              <a:solidFill>
                <a:srgbClr val="666666"/>
              </a:solidFill>
            </a:endParaRPr>
          </a:p>
          <a:p>
            <a:pPr marL="0" lvl="0" indent="0" algn="just"/>
            <a:endParaRPr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43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Modelos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853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A </a:t>
            </a:r>
            <a:r>
              <a:rPr lang="pt-BR" sz="2200" b="1" dirty="0">
                <a:solidFill>
                  <a:srgbClr val="00B050"/>
                </a:solidFill>
              </a:rPr>
              <a:t>API</a:t>
            </a:r>
            <a:r>
              <a:rPr lang="pt-BR" sz="2200" dirty="0">
                <a:solidFill>
                  <a:srgbClr val="666666"/>
                </a:solidFill>
              </a:rPr>
              <a:t>  se fundamenta em modelos de linguagem natural avançados, como o </a:t>
            </a:r>
            <a:r>
              <a:rPr lang="pt-BR" sz="2200" b="1" dirty="0">
                <a:solidFill>
                  <a:srgbClr val="666666"/>
                </a:solidFill>
              </a:rPr>
              <a:t>GPT-3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Há também o modelo </a:t>
            </a:r>
            <a:r>
              <a:rPr lang="pt-BR" sz="2200" b="1" dirty="0">
                <a:solidFill>
                  <a:srgbClr val="666666"/>
                </a:solidFill>
              </a:rPr>
              <a:t>GPT-3.5</a:t>
            </a:r>
            <a:r>
              <a:rPr lang="pt-BR" sz="2200" dirty="0">
                <a:solidFill>
                  <a:srgbClr val="666666"/>
                </a:solidFill>
              </a:rPr>
              <a:t>, que representa uma evolução significativa na modelagem de linguagem natural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Utilizando a </a:t>
            </a:r>
            <a:r>
              <a:rPr lang="pt-BR" sz="2200" b="1" dirty="0">
                <a:solidFill>
                  <a:srgbClr val="7030A0"/>
                </a:solidFill>
              </a:rPr>
              <a:t>arquitetura </a:t>
            </a:r>
            <a:r>
              <a:rPr lang="pt-BR" sz="2200" b="1" i="1" dirty="0">
                <a:solidFill>
                  <a:srgbClr val="7030A0"/>
                </a:solidFill>
              </a:rPr>
              <a:t>Transformer</a:t>
            </a:r>
            <a:r>
              <a:rPr lang="pt-BR" sz="2200" dirty="0">
                <a:solidFill>
                  <a:srgbClr val="666666"/>
                </a:solidFill>
              </a:rPr>
              <a:t>, o modelo foi treinado com um conjunto extenso de dados, possibilitando capturar uma gama mais ampla de nuances e contextos linguísticos</a:t>
            </a:r>
            <a:endParaRPr sz="22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44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Modelos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9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03300" y="1051175"/>
            <a:ext cx="8425500" cy="3853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O modelo mais </a:t>
            </a:r>
            <a:r>
              <a:rPr lang="pt-BR" sz="2800" b="1" dirty="0">
                <a:solidFill>
                  <a:srgbClr val="FF0000"/>
                </a:solidFill>
              </a:rPr>
              <a:t>recente</a:t>
            </a:r>
            <a:r>
              <a:rPr lang="pt-BR" sz="2800" dirty="0">
                <a:solidFill>
                  <a:srgbClr val="666666"/>
                </a:solidFill>
              </a:rPr>
              <a:t> é o </a:t>
            </a:r>
            <a:r>
              <a:rPr lang="pt-BR" sz="2800" b="1" dirty="0">
                <a:solidFill>
                  <a:srgbClr val="666666"/>
                </a:solidFill>
              </a:rPr>
              <a:t>GPT-4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8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Entretanto, esse modelo ainda não foi liberado para acesso e utilização por meio da </a:t>
            </a:r>
            <a:r>
              <a:rPr lang="pt-BR" sz="2800" b="1" dirty="0">
                <a:solidFill>
                  <a:srgbClr val="00B050"/>
                </a:solidFill>
              </a:rPr>
              <a:t>API</a:t>
            </a:r>
            <a:r>
              <a:rPr lang="pt-BR" sz="2800" dirty="0">
                <a:solidFill>
                  <a:srgbClr val="666666"/>
                </a:solidFill>
              </a:rPr>
              <a:t> para o público em geral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8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Atualmente, a </a:t>
            </a:r>
            <a:r>
              <a:rPr lang="pt-BR" sz="2800" b="1" dirty="0">
                <a:solidFill>
                  <a:srgbClr val="0070C0"/>
                </a:solidFill>
              </a:rPr>
              <a:t>OpenAI</a:t>
            </a:r>
            <a:r>
              <a:rPr lang="pt-BR" sz="2800" dirty="0">
                <a:solidFill>
                  <a:srgbClr val="666666"/>
                </a:solidFill>
              </a:rPr>
              <a:t> disponibiliza sua </a:t>
            </a:r>
            <a:r>
              <a:rPr lang="pt-BR" sz="2800" b="1" dirty="0">
                <a:solidFill>
                  <a:srgbClr val="00B050"/>
                </a:solidFill>
              </a:rPr>
              <a:t>API</a:t>
            </a:r>
            <a:r>
              <a:rPr lang="pt-BR" sz="2800" dirty="0">
                <a:solidFill>
                  <a:srgbClr val="666666"/>
                </a:solidFill>
              </a:rPr>
              <a:t> para vários países, regiões e territórios</a:t>
            </a:r>
            <a:endParaRPr sz="2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Principais requisitos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03300" y="120357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Criar uma conta na plataforma da </a:t>
            </a:r>
            <a:r>
              <a:rPr lang="pt-BR" sz="2800" b="1" dirty="0">
                <a:solidFill>
                  <a:srgbClr val="0070C0"/>
                </a:solidFill>
              </a:rPr>
              <a:t>OpenAI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pt-BR" sz="2800" dirty="0">
              <a:solidFill>
                <a:srgbClr val="666666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Obter uma chave da </a:t>
            </a:r>
            <a:r>
              <a:rPr lang="pt-BR" sz="2800" b="1" dirty="0">
                <a:solidFill>
                  <a:srgbClr val="00B050"/>
                </a:solidFill>
              </a:rPr>
              <a:t>API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pt-BR" sz="2800" dirty="0">
              <a:solidFill>
                <a:srgbClr val="666666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666666"/>
                </a:solidFill>
              </a:rPr>
              <a:t>Crédito para utilizar a </a:t>
            </a:r>
            <a:r>
              <a:rPr lang="pt-BR" sz="2800" b="1" dirty="0">
                <a:solidFill>
                  <a:srgbClr val="00B050"/>
                </a:solidFill>
              </a:rPr>
              <a:t>API</a:t>
            </a:r>
            <a:endParaRPr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Linguagens de Programação suportadas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03300" y="1019755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A </a:t>
            </a:r>
            <a:r>
              <a:rPr lang="pt-BR" sz="2400" b="1" dirty="0">
                <a:solidFill>
                  <a:srgbClr val="00B050"/>
                </a:solidFill>
              </a:rPr>
              <a:t>API</a:t>
            </a:r>
            <a:r>
              <a:rPr lang="pt-BR" sz="2400" dirty="0">
                <a:solidFill>
                  <a:srgbClr val="666666"/>
                </a:solidFill>
              </a:rPr>
              <a:t> da </a:t>
            </a:r>
            <a:r>
              <a:rPr lang="pt-BR" sz="2400" b="1" dirty="0">
                <a:solidFill>
                  <a:srgbClr val="0070C0"/>
                </a:solidFill>
              </a:rPr>
              <a:t>OpenAI</a:t>
            </a:r>
            <a:r>
              <a:rPr lang="pt-BR" sz="2400" dirty="0">
                <a:solidFill>
                  <a:srgbClr val="666666"/>
                </a:solidFill>
              </a:rPr>
              <a:t> é projetada para ser compatível com várias </a:t>
            </a:r>
            <a:r>
              <a:rPr lang="pt-BR" sz="2400" b="1" dirty="0">
                <a:solidFill>
                  <a:srgbClr val="666666"/>
                </a:solidFill>
              </a:rPr>
              <a:t>linguagens de programação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1200" dirty="0">
              <a:solidFill>
                <a:srgbClr val="666666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Embora a </a:t>
            </a:r>
            <a:r>
              <a:rPr lang="pt-BR" sz="2400" b="1" dirty="0">
                <a:solidFill>
                  <a:srgbClr val="00B050"/>
                </a:solidFill>
              </a:rPr>
              <a:t>API</a:t>
            </a:r>
            <a:r>
              <a:rPr lang="pt-BR" sz="2400" dirty="0">
                <a:solidFill>
                  <a:srgbClr val="666666"/>
                </a:solidFill>
              </a:rPr>
              <a:t> não seja restrita a uma </a:t>
            </a:r>
            <a:r>
              <a:rPr lang="pt-BR" sz="2400" b="1" dirty="0">
                <a:solidFill>
                  <a:srgbClr val="666666"/>
                </a:solidFill>
              </a:rPr>
              <a:t>linguagem de programação</a:t>
            </a:r>
            <a:r>
              <a:rPr lang="pt-BR" sz="2400" dirty="0">
                <a:solidFill>
                  <a:srgbClr val="666666"/>
                </a:solidFill>
              </a:rPr>
              <a:t> específica, ela pode ser utilizada em ambientes que possam fazer </a:t>
            </a:r>
            <a:r>
              <a:rPr lang="pt-BR" sz="2400" b="1" dirty="0">
                <a:solidFill>
                  <a:srgbClr val="7030A0"/>
                </a:solidFill>
              </a:rPr>
              <a:t>solicitações HTTP </a:t>
            </a:r>
            <a:r>
              <a:rPr lang="pt-BR" sz="2400" dirty="0">
                <a:solidFill>
                  <a:srgbClr val="666666"/>
                </a:solidFill>
              </a:rPr>
              <a:t>e processar </a:t>
            </a:r>
            <a:r>
              <a:rPr lang="pt-BR" sz="2400" b="1" dirty="0">
                <a:solidFill>
                  <a:srgbClr val="7030A0"/>
                </a:solidFill>
              </a:rPr>
              <a:t>respostas JSON</a:t>
            </a:r>
            <a:endParaRPr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5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4294967295"/>
          </p:nvPr>
        </p:nvSpPr>
        <p:spPr>
          <a:xfrm>
            <a:off x="180000" y="1800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Linguagens de Programação suportadas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03300" y="1010329"/>
            <a:ext cx="8425500" cy="3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Isso inclui linguagens como </a:t>
            </a:r>
            <a:r>
              <a:rPr lang="pt-BR" sz="2400" b="1" dirty="0">
                <a:solidFill>
                  <a:srgbClr val="7030A0"/>
                </a:solidFill>
              </a:rPr>
              <a:t>Python</a:t>
            </a:r>
            <a:r>
              <a:rPr lang="pt-BR" sz="2400" dirty="0">
                <a:solidFill>
                  <a:srgbClr val="666666"/>
                </a:solidFill>
              </a:rPr>
              <a:t>, </a:t>
            </a:r>
            <a:r>
              <a:rPr lang="pt-BR" sz="2400" b="1" dirty="0">
                <a:solidFill>
                  <a:srgbClr val="7030A0"/>
                </a:solidFill>
              </a:rPr>
              <a:t>JavaScript</a:t>
            </a:r>
            <a:r>
              <a:rPr lang="pt-BR" sz="2400" dirty="0">
                <a:solidFill>
                  <a:srgbClr val="666666"/>
                </a:solidFill>
              </a:rPr>
              <a:t>, </a:t>
            </a:r>
            <a:r>
              <a:rPr lang="pt-BR" sz="2400" b="1" dirty="0">
                <a:solidFill>
                  <a:srgbClr val="7030A0"/>
                </a:solidFill>
              </a:rPr>
              <a:t>Java</a:t>
            </a:r>
            <a:r>
              <a:rPr lang="pt-BR" sz="2400" dirty="0">
                <a:solidFill>
                  <a:srgbClr val="666666"/>
                </a:solidFill>
              </a:rPr>
              <a:t>, </a:t>
            </a:r>
            <a:r>
              <a:rPr lang="pt-BR" sz="2400" b="1" dirty="0">
                <a:solidFill>
                  <a:srgbClr val="7030A0"/>
                </a:solidFill>
              </a:rPr>
              <a:t>Ruby</a:t>
            </a:r>
            <a:r>
              <a:rPr lang="pt-BR" sz="2400" dirty="0">
                <a:solidFill>
                  <a:srgbClr val="666666"/>
                </a:solidFill>
              </a:rPr>
              <a:t> e outras, proporcionando aos desenvolvedores a liberdade de escolher a linguagem que melhor se adapte às suas necessidade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É importante destacar que 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 dá suporte oficialmente para as linguagens </a:t>
            </a:r>
            <a:r>
              <a:rPr lang="pt-BR" sz="2200" b="1" dirty="0">
                <a:solidFill>
                  <a:srgbClr val="00B050"/>
                </a:solidFill>
              </a:rPr>
              <a:t>Python</a:t>
            </a:r>
            <a:r>
              <a:rPr lang="pt-BR" sz="2200" dirty="0">
                <a:solidFill>
                  <a:srgbClr val="666666"/>
                </a:solidFill>
              </a:rPr>
              <a:t> e </a:t>
            </a:r>
            <a:r>
              <a:rPr lang="pt-BR" sz="2200" b="1" dirty="0">
                <a:solidFill>
                  <a:srgbClr val="00B050"/>
                </a:solidFill>
              </a:rPr>
              <a:t>JavaScript</a:t>
            </a:r>
            <a:r>
              <a:rPr lang="pt-BR" sz="2200" dirty="0">
                <a:solidFill>
                  <a:srgbClr val="666666"/>
                </a:solidFill>
              </a:rPr>
              <a:t> (Node.js)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No entanto, há outras linguagens de programação com suporte da comunidade</a:t>
            </a:r>
            <a:endParaRPr sz="22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51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chemeClr val="accent5"/>
                </a:solidFill>
              </a:rPr>
              <a:t>Prática</a:t>
            </a:r>
            <a:endParaRPr sz="7540" dirty="0">
              <a:solidFill>
                <a:schemeClr val="accent5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468C68-FBF9-898C-49A4-F1228EA17366}"/>
              </a:ext>
            </a:extLst>
          </p:cNvPr>
          <p:cNvSpPr txBox="1"/>
          <p:nvPr/>
        </p:nvSpPr>
        <p:spPr>
          <a:xfrm>
            <a:off x="599174" y="3960000"/>
            <a:ext cx="7945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https://colab.research.google.com/drive/1473OvQOpN3fozFZt60wi7Xg522Uimwrv?usp=sharing</a:t>
            </a: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60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Mais exemplos...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425" name="Google Shape;425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79018" y="4688759"/>
            <a:ext cx="2585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rgbClr val="666666"/>
              </a:buClr>
            </a:pPr>
            <a:r>
              <a:rPr lang="pt-B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https://platform.openai.com/examples</a:t>
            </a:r>
            <a:endParaRPr lang="pt-B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22A866-2773-1BA5-CE9B-DE18897E1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87" y="922764"/>
            <a:ext cx="7245626" cy="36628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70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Apresentação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7E7E0B-1FE8-F52E-8487-2DD263D66706}"/>
              </a:ext>
            </a:extLst>
          </p:cNvPr>
          <p:cNvSpPr txBox="1"/>
          <p:nvPr/>
        </p:nvSpPr>
        <p:spPr>
          <a:xfrm>
            <a:off x="272642" y="1053479"/>
            <a:ext cx="8779918" cy="9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rgbClr val="0000FF"/>
                </a:solidFill>
              </a:rPr>
              <a:t>Prof. Alexandre Donizeti Alves</a:t>
            </a:r>
          </a:p>
          <a:p>
            <a:pPr lvl="1"/>
            <a:endParaRPr lang="pt-BR" altLang="pt-BR" sz="1200" b="1" dirty="0">
              <a:solidFill>
                <a:srgbClr val="3333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1600" dirty="0"/>
              <a:t>   </a:t>
            </a:r>
            <a:endParaRPr lang="pt-BR" altLang="pt-BR" sz="1200" dirty="0">
              <a:solidFill>
                <a:schemeClr val="bg2"/>
              </a:solidFill>
            </a:endParaRPr>
          </a:p>
        </p:txBody>
      </p:sp>
      <p:pic>
        <p:nvPicPr>
          <p:cNvPr id="14" name="Imagem 7">
            <a:extLst>
              <a:ext uri="{FF2B5EF4-FFF2-40B4-BE49-F238E27FC236}">
                <a16:creationId xmlns:a16="http://schemas.microsoft.com/office/drawing/2014/main" id="{166CF2BA-BF24-A757-F296-A41C9C70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8" y="1741512"/>
            <a:ext cx="5111270" cy="121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1">
            <a:extLst>
              <a:ext uri="{FF2B5EF4-FFF2-40B4-BE49-F238E27FC236}">
                <a16:creationId xmlns:a16="http://schemas.microsoft.com/office/drawing/2014/main" id="{F68E864A-F1A4-D62E-0E1D-60E77B6B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8" y="1731047"/>
            <a:ext cx="4129281" cy="34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4DE3B6F-F1EB-284E-0E90-F3538CF5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9" y="3391396"/>
            <a:ext cx="5451268" cy="4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6509C9D6-FABE-E5EE-A2B5-064DC05D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1" y="3053212"/>
            <a:ext cx="3186734" cy="33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9">
            <a:extLst>
              <a:ext uri="{FF2B5EF4-FFF2-40B4-BE49-F238E27FC236}">
                <a16:creationId xmlns:a16="http://schemas.microsoft.com/office/drawing/2014/main" id="{A71B9DF5-5799-B34F-5C86-2F407E03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b="14359"/>
          <a:stretch>
            <a:fillRect/>
          </a:stretch>
        </p:blipFill>
        <p:spPr bwMode="auto">
          <a:xfrm>
            <a:off x="429004" y="4063680"/>
            <a:ext cx="5527537" cy="78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3">
            <a:extLst>
              <a:ext uri="{FF2B5EF4-FFF2-40B4-BE49-F238E27FC236}">
                <a16:creationId xmlns:a16="http://schemas.microsoft.com/office/drawing/2014/main" id="{4676539B-4372-A1D5-3EC3-AB83A966D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8" y="4087275"/>
            <a:ext cx="4585251" cy="36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79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chemeClr val="accent5"/>
                </a:solidFill>
              </a:rPr>
              <a:t>Limitações</a:t>
            </a:r>
            <a:endParaRPr sz="7540" dirty="0">
              <a:solidFill>
                <a:schemeClr val="accent5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222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294967295"/>
          </p:nvPr>
        </p:nvSpPr>
        <p:spPr>
          <a:xfrm>
            <a:off x="377825" y="1600300"/>
            <a:ext cx="8388350" cy="2087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lnSpc>
                <a:spcPct val="200000"/>
              </a:lnSpc>
              <a:buNone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</a:rPr>
              <a:t>Embora a </a:t>
            </a:r>
            <a:r>
              <a:rPr lang="pt-BR" sz="3200" b="1" dirty="0">
                <a:solidFill>
                  <a:srgbClr val="00B050"/>
                </a:solidFill>
              </a:rPr>
              <a:t>API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</a:rPr>
              <a:t> da </a:t>
            </a:r>
            <a:r>
              <a:rPr lang="pt-BR" sz="3200" b="1" dirty="0">
                <a:solidFill>
                  <a:srgbClr val="0070C0"/>
                </a:solidFill>
              </a:rPr>
              <a:t>OpenAI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</a:rPr>
              <a:t> seja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poderosa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</a:rPr>
              <a:t> e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inovadora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</a:rPr>
              <a:t>, não está isenta de </a:t>
            </a:r>
            <a:r>
              <a:rPr lang="pt-BR" sz="3200" b="1" dirty="0">
                <a:solidFill>
                  <a:srgbClr val="FF0000"/>
                </a:solidFill>
              </a:rPr>
              <a:t>limitações</a:t>
            </a:r>
            <a:endParaRPr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Google Shape;119;p17">
            <a:extLst>
              <a:ext uri="{FF2B5EF4-FFF2-40B4-BE49-F238E27FC236}">
                <a16:creationId xmlns:a16="http://schemas.microsoft.com/office/drawing/2014/main" id="{51B15044-920F-9F1B-5D32-6EE18340726D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2800" dirty="0">
                <a:solidFill>
                  <a:srgbClr val="666666"/>
                </a:solidFill>
              </a:rPr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3114573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Limitações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294967295"/>
          </p:nvPr>
        </p:nvSpPr>
        <p:spPr>
          <a:xfrm>
            <a:off x="881063" y="966120"/>
            <a:ext cx="7381875" cy="3649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lnSpc>
                <a:spcPct val="200000"/>
              </a:lnSpc>
              <a:buNone/>
            </a:pP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É essencial reconhecer que, como qualquer ferramenta tecnológica, sua </a:t>
            </a:r>
            <a:r>
              <a:rPr lang="pt-BR" sz="2200" b="1" dirty="0">
                <a:solidFill>
                  <a:srgbClr val="7030A0"/>
                </a:solidFill>
              </a:rPr>
              <a:t>precisão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2200" b="1" dirty="0">
                <a:solidFill>
                  <a:srgbClr val="7030A0"/>
                </a:solidFill>
              </a:rPr>
              <a:t>cobertura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2200" b="1" dirty="0">
                <a:solidFill>
                  <a:srgbClr val="7030A0"/>
                </a:solidFill>
              </a:rPr>
              <a:t>compreensão contextual 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2200" b="1" dirty="0">
                <a:solidFill>
                  <a:srgbClr val="7030A0"/>
                </a:solidFill>
              </a:rPr>
              <a:t>capacidade de resposta 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podem não ser perfeitas em todas as situações, requerendo um </a:t>
            </a:r>
            <a:r>
              <a:rPr lang="pt-BR" sz="2200" b="1" dirty="0">
                <a:solidFill>
                  <a:srgbClr val="FF0000"/>
                </a:solidFill>
              </a:rPr>
              <a:t>uso cuidadoso 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2200" b="1" dirty="0">
                <a:solidFill>
                  <a:srgbClr val="FF0000"/>
                </a:solidFill>
              </a:rPr>
              <a:t>avaliação crítica </a:t>
            </a:r>
            <a:r>
              <a:rPr lang="pt-BR" sz="2200" dirty="0">
                <a:solidFill>
                  <a:schemeClr val="bg1">
                    <a:lumMod val="50000"/>
                  </a:schemeClr>
                </a:solidFill>
              </a:rPr>
              <a:t>dos resultados obtidos.</a:t>
            </a:r>
            <a:endParaRPr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16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Limitações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294967295"/>
          </p:nvPr>
        </p:nvSpPr>
        <p:spPr>
          <a:xfrm>
            <a:off x="982663" y="1232563"/>
            <a:ext cx="7178675" cy="307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lnSpc>
                <a:spcPct val="200000"/>
              </a:lnSpc>
              <a:buNone/>
            </a:pP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Além disso, em algumas </a:t>
            </a:r>
            <a:r>
              <a:rPr lang="pt-BR" sz="2800" b="1" dirty="0">
                <a:solidFill>
                  <a:srgbClr val="00B050"/>
                </a:solidFill>
              </a:rPr>
              <a:t>áreas específicas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, a </a:t>
            </a:r>
            <a:r>
              <a:rPr lang="pt-BR" sz="2800" b="1" dirty="0">
                <a:solidFill>
                  <a:srgbClr val="7030A0"/>
                </a:solidFill>
              </a:rPr>
              <a:t>cobertura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 dos modelos pode </a:t>
            </a:r>
            <a:r>
              <a:rPr lang="pt-BR" sz="2800" b="1" dirty="0">
                <a:solidFill>
                  <a:srgbClr val="FF0000"/>
                </a:solidFill>
              </a:rPr>
              <a:t>não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 ser </a:t>
            </a:r>
            <a:r>
              <a:rPr lang="pt-BR" sz="2800" b="1" dirty="0">
                <a:solidFill>
                  <a:srgbClr val="FF0000"/>
                </a:solidFill>
              </a:rPr>
              <a:t>totalmente abrangente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29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rgbClr val="7030A0"/>
                </a:solidFill>
              </a:rPr>
              <a:t>LangChain</a:t>
            </a:r>
            <a:endParaRPr sz="7540" dirty="0">
              <a:solidFill>
                <a:srgbClr val="7030A0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921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1A2E9F4B-30F6-2595-F6BB-E5B23FB1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C3A43B9-AEED-D2E0-2BE0-5C51B0928188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m 7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5193B840-FE06-AF95-312B-C5D8BA650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11" name="Google Shape;153;p21">
            <a:extLst>
              <a:ext uri="{FF2B5EF4-FFF2-40B4-BE49-F238E27FC236}">
                <a16:creationId xmlns:a16="http://schemas.microsoft.com/office/drawing/2014/main" id="{C2459232-82EB-35F2-FD3B-BDDEAC4B8374}"/>
              </a:ext>
            </a:extLst>
          </p:cNvPr>
          <p:cNvSpPr txBox="1">
            <a:spLocks/>
          </p:cNvSpPr>
          <p:nvPr/>
        </p:nvSpPr>
        <p:spPr>
          <a:xfrm>
            <a:off x="303300" y="1032512"/>
            <a:ext cx="8425500" cy="3755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rgbClr val="7030A0"/>
                </a:solidFill>
              </a:rPr>
              <a:t>LangChain</a:t>
            </a:r>
            <a:r>
              <a:rPr lang="pt-BR" sz="2200" dirty="0">
                <a:solidFill>
                  <a:srgbClr val="666666"/>
                </a:solidFill>
              </a:rPr>
              <a:t> é um </a:t>
            </a:r>
            <a:r>
              <a:rPr lang="pt-BR" sz="2200" b="1" dirty="0">
                <a:solidFill>
                  <a:srgbClr val="00B050"/>
                </a:solidFill>
              </a:rPr>
              <a:t>framework</a:t>
            </a:r>
            <a:r>
              <a:rPr lang="pt-BR" sz="2200" dirty="0">
                <a:solidFill>
                  <a:srgbClr val="666666"/>
                </a:solidFill>
              </a:rPr>
              <a:t> de código aberto criado para </a:t>
            </a:r>
            <a:r>
              <a:rPr lang="pt-BR" sz="2200" b="1" dirty="0">
                <a:solidFill>
                  <a:srgbClr val="666666"/>
                </a:solidFill>
              </a:rPr>
              <a:t>simplificar</a:t>
            </a:r>
            <a:r>
              <a:rPr lang="pt-BR" sz="2200" dirty="0">
                <a:solidFill>
                  <a:srgbClr val="666666"/>
                </a:solidFill>
              </a:rPr>
              <a:t> o desenvolvimento de aplicações usando grandes modelos de linguagem (</a:t>
            </a:r>
            <a:r>
              <a:rPr lang="pt-BR" sz="2200" i="1" dirty="0">
                <a:solidFill>
                  <a:srgbClr val="666666"/>
                </a:solidFill>
              </a:rPr>
              <a:t>Large </a:t>
            </a:r>
            <a:r>
              <a:rPr lang="pt-BR" sz="2200" i="1" dirty="0" err="1">
                <a:solidFill>
                  <a:srgbClr val="666666"/>
                </a:solidFill>
              </a:rPr>
              <a:t>Language</a:t>
            </a:r>
            <a:r>
              <a:rPr lang="pt-BR" sz="2200" i="1" dirty="0">
                <a:solidFill>
                  <a:srgbClr val="666666"/>
                </a:solidFill>
              </a:rPr>
              <a:t> Models </a:t>
            </a:r>
            <a:r>
              <a:rPr lang="pt-BR" sz="2200" dirty="0">
                <a:solidFill>
                  <a:srgbClr val="666666"/>
                </a:solidFill>
              </a:rPr>
              <a:t>- </a:t>
            </a:r>
            <a:r>
              <a:rPr lang="pt-BR" sz="2200" i="1" dirty="0" err="1">
                <a:solidFill>
                  <a:srgbClr val="666666"/>
                </a:solidFill>
              </a:rPr>
              <a:t>LLM</a:t>
            </a:r>
            <a:r>
              <a:rPr lang="pt-BR" sz="2200" dirty="0">
                <a:solidFill>
                  <a:srgbClr val="666666"/>
                </a:solidFill>
              </a:rPr>
              <a:t>), como aqueles disponibilizados pela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 ou </a:t>
            </a:r>
            <a:r>
              <a:rPr lang="pt-BR" sz="2200" b="1" dirty="0" err="1">
                <a:solidFill>
                  <a:srgbClr val="0070C0"/>
                </a:solidFill>
              </a:rPr>
              <a:t>Hugging</a:t>
            </a:r>
            <a:r>
              <a:rPr lang="pt-BR" sz="2200" b="1" dirty="0">
                <a:solidFill>
                  <a:srgbClr val="0070C0"/>
                </a:solidFill>
              </a:rPr>
              <a:t> Face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dirty="0">
              <a:solidFill>
                <a:srgbClr val="666666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O </a:t>
            </a:r>
            <a:r>
              <a:rPr lang="pt-BR" sz="2200" b="1" dirty="0">
                <a:solidFill>
                  <a:srgbClr val="7030A0"/>
                </a:solidFill>
              </a:rPr>
              <a:t>LangChain</a:t>
            </a:r>
            <a:r>
              <a:rPr lang="pt-BR" sz="2200" dirty="0">
                <a:solidFill>
                  <a:srgbClr val="666666"/>
                </a:solidFill>
              </a:rPr>
              <a:t> atua como uma </a:t>
            </a:r>
            <a:r>
              <a:rPr lang="pt-BR" sz="2200" b="1" dirty="0">
                <a:solidFill>
                  <a:schemeClr val="tx1"/>
                </a:solidFill>
              </a:rPr>
              <a:t>interface genérica </a:t>
            </a:r>
            <a:r>
              <a:rPr lang="pt-BR" sz="2200" dirty="0">
                <a:solidFill>
                  <a:srgbClr val="666666"/>
                </a:solidFill>
              </a:rPr>
              <a:t>para praticamente qualquer </a:t>
            </a:r>
            <a:r>
              <a:rPr lang="pt-BR" sz="2200" i="1" dirty="0" err="1">
                <a:solidFill>
                  <a:srgbClr val="666666"/>
                </a:solidFill>
              </a:rPr>
              <a:t>LLM</a:t>
            </a:r>
            <a:endParaRPr lang="pt-BR" sz="2200" i="1" dirty="0">
              <a:solidFill>
                <a:srgbClr val="666666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200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1A2E9F4B-30F6-2595-F6BB-E5B23FB1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C3A43B9-AEED-D2E0-2BE0-5C51B0928188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m 7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5193B840-FE06-AF95-312B-C5D8BA650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11" name="Google Shape;153;p21">
            <a:extLst>
              <a:ext uri="{FF2B5EF4-FFF2-40B4-BE49-F238E27FC236}">
                <a16:creationId xmlns:a16="http://schemas.microsoft.com/office/drawing/2014/main" id="{C2459232-82EB-35F2-FD3B-BDDEAC4B8374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rgbClr val="7030A0"/>
                </a:solidFill>
              </a:rPr>
              <a:t>LangChain </a:t>
            </a:r>
            <a:r>
              <a:rPr lang="pt-BR" sz="2200" dirty="0">
                <a:solidFill>
                  <a:srgbClr val="666666"/>
                </a:solidFill>
              </a:rPr>
              <a:t>foi lançado em </a:t>
            </a:r>
            <a:r>
              <a:rPr lang="pt-BR" sz="2200" b="1" dirty="0">
                <a:solidFill>
                  <a:srgbClr val="00B050"/>
                </a:solidFill>
              </a:rPr>
              <a:t>outubro de 2022</a:t>
            </a:r>
            <a:r>
              <a:rPr lang="pt-BR" sz="2200" dirty="0">
                <a:solidFill>
                  <a:srgbClr val="666666"/>
                </a:solidFill>
              </a:rPr>
              <a:t> por </a:t>
            </a:r>
            <a:r>
              <a:rPr lang="pt-BR" sz="2200" b="1" dirty="0">
                <a:solidFill>
                  <a:srgbClr val="666666"/>
                </a:solidFill>
              </a:rPr>
              <a:t>Harrison Chase</a:t>
            </a:r>
          </a:p>
          <a:p>
            <a:pPr marL="342900" indent="-34290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O projeto ganhou popularidade rapidamente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dirty="0"/>
              <a:t>Em </a:t>
            </a:r>
            <a:r>
              <a:rPr lang="pt-BR" sz="2000" b="1" dirty="0">
                <a:solidFill>
                  <a:srgbClr val="00B050"/>
                </a:solidFill>
              </a:rPr>
              <a:t>junho de 2023</a:t>
            </a:r>
            <a:r>
              <a:rPr lang="pt-BR" sz="2000" dirty="0"/>
              <a:t>, era o projeto de código aberto que mais crescia no </a:t>
            </a:r>
            <a:r>
              <a:rPr lang="pt-BR" sz="2000" b="1" dirty="0">
                <a:solidFill>
                  <a:srgbClr val="002060"/>
                </a:solidFill>
              </a:rPr>
              <a:t>GitHub</a:t>
            </a:r>
            <a:r>
              <a:rPr lang="pt-BR" sz="2000" dirty="0">
                <a:solidFill>
                  <a:schemeClr val="bg2"/>
                </a:solidFill>
              </a:rPr>
              <a:t>, com contribuições de centenas de desenvolvedores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i="1" dirty="0" err="1">
                <a:solidFill>
                  <a:schemeClr val="bg2"/>
                </a:solidFill>
              </a:rPr>
              <a:t>Trending</a:t>
            </a:r>
            <a:r>
              <a:rPr lang="pt-BR" sz="2000" i="1" dirty="0">
                <a:solidFill>
                  <a:schemeClr val="bg2"/>
                </a:solidFill>
              </a:rPr>
              <a:t> </a:t>
            </a:r>
            <a:r>
              <a:rPr lang="pt-BR" sz="2000" i="1" dirty="0" err="1">
                <a:solidFill>
                  <a:schemeClr val="bg2"/>
                </a:solidFill>
              </a:rPr>
              <a:t>topic</a:t>
            </a:r>
            <a:r>
              <a:rPr lang="pt-BR" sz="2000" i="1" dirty="0">
                <a:solidFill>
                  <a:schemeClr val="bg2"/>
                </a:solidFill>
              </a:rPr>
              <a:t> </a:t>
            </a:r>
            <a:r>
              <a:rPr lang="pt-BR" sz="2000" dirty="0">
                <a:solidFill>
                  <a:schemeClr val="bg2"/>
                </a:solidFill>
              </a:rPr>
              <a:t>no </a:t>
            </a:r>
            <a:r>
              <a:rPr lang="pt-BR" sz="2000" b="1" dirty="0">
                <a:solidFill>
                  <a:srgbClr val="002060"/>
                </a:solidFill>
              </a:rPr>
              <a:t>Twitter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2"/>
                </a:solidFill>
              </a:rPr>
              <a:t>Servidor do </a:t>
            </a:r>
            <a:r>
              <a:rPr lang="pt-BR" sz="2000" b="1" dirty="0" err="1">
                <a:solidFill>
                  <a:srgbClr val="002060"/>
                </a:solidFill>
              </a:rPr>
              <a:t>Discord</a:t>
            </a:r>
            <a:r>
              <a:rPr lang="pt-BR" sz="2000" dirty="0">
                <a:solidFill>
                  <a:schemeClr val="bg2"/>
                </a:solidFill>
              </a:rPr>
              <a:t> com participação ativa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2"/>
                </a:solidFill>
              </a:rPr>
              <a:t>Tutoriais publicados no </a:t>
            </a:r>
            <a:r>
              <a:rPr lang="pt-BR" sz="2000" b="1" dirty="0">
                <a:solidFill>
                  <a:srgbClr val="002060"/>
                </a:solidFill>
              </a:rPr>
              <a:t>YouTube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2"/>
                </a:solidFill>
              </a:rPr>
              <a:t>Encontros presenciais realizados em </a:t>
            </a:r>
            <a:r>
              <a:rPr lang="pt-BR" sz="2000" b="1" dirty="0">
                <a:solidFill>
                  <a:srgbClr val="C00000"/>
                </a:solidFill>
              </a:rPr>
              <a:t>São Francisco </a:t>
            </a:r>
            <a:r>
              <a:rPr lang="pt-BR" sz="2000" dirty="0">
                <a:solidFill>
                  <a:schemeClr val="bg2"/>
                </a:solidFill>
              </a:rPr>
              <a:t>e </a:t>
            </a:r>
            <a:r>
              <a:rPr lang="pt-BR" sz="2000" b="1" dirty="0">
                <a:solidFill>
                  <a:srgbClr val="C00000"/>
                </a:solidFill>
              </a:rPr>
              <a:t>Londres</a:t>
            </a:r>
            <a:endParaRPr lang="pt-BR" sz="2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C130F-859C-AF7A-2DDA-724D328B3A57}"/>
              </a:ext>
            </a:extLst>
          </p:cNvPr>
          <p:cNvSpPr txBox="1"/>
          <p:nvPr/>
        </p:nvSpPr>
        <p:spPr>
          <a:xfrm>
            <a:off x="5167568" y="3879129"/>
            <a:ext cx="2625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https://www.youtube.com/@LangChain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B21ED90-692D-5890-A698-167464E25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3075" y="3874416"/>
            <a:ext cx="249526" cy="2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2" name="Google Shape;153;p21">
            <a:extLst>
              <a:ext uri="{FF2B5EF4-FFF2-40B4-BE49-F238E27FC236}">
                <a16:creationId xmlns:a16="http://schemas.microsoft.com/office/drawing/2014/main" id="{333963A1-933A-F9A5-CD3E-B2A89F7B7BA2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Coincidindo com o importante lançamento do </a:t>
            </a:r>
            <a:r>
              <a:rPr lang="pt-BR" sz="2200" b="1" dirty="0">
                <a:solidFill>
                  <a:srgbClr val="666666"/>
                </a:solidFill>
              </a:rPr>
              <a:t>ChatGPT</a:t>
            </a:r>
            <a:r>
              <a:rPr lang="pt-BR" sz="2200" dirty="0">
                <a:solidFill>
                  <a:srgbClr val="666666"/>
                </a:solidFill>
              </a:rPr>
              <a:t> da </a:t>
            </a:r>
            <a:r>
              <a:rPr lang="pt-BR" sz="2200" b="1" dirty="0">
                <a:solidFill>
                  <a:srgbClr val="0070C0"/>
                </a:solidFill>
              </a:rPr>
              <a:t>OpenAI</a:t>
            </a:r>
            <a:r>
              <a:rPr lang="pt-BR" sz="2200" dirty="0">
                <a:solidFill>
                  <a:srgbClr val="666666"/>
                </a:solidFill>
              </a:rPr>
              <a:t> no mês seguinte, o </a:t>
            </a:r>
            <a:r>
              <a:rPr lang="pt-BR" sz="2200" b="1" dirty="0">
                <a:solidFill>
                  <a:srgbClr val="7030A0"/>
                </a:solidFill>
              </a:rPr>
              <a:t>LangChain</a:t>
            </a:r>
            <a:r>
              <a:rPr lang="pt-BR" sz="2200" dirty="0">
                <a:solidFill>
                  <a:srgbClr val="666666"/>
                </a:solidFill>
              </a:rPr>
              <a:t> desempenhou um papel significativo ao tornar a IA generativa mais acessível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O </a:t>
            </a:r>
            <a:r>
              <a:rPr lang="pt-BR" sz="2200" b="1" dirty="0">
                <a:solidFill>
                  <a:srgbClr val="7030A0"/>
                </a:solidFill>
              </a:rPr>
              <a:t>LangChain</a:t>
            </a:r>
            <a:r>
              <a:rPr lang="pt-BR" sz="2200" dirty="0">
                <a:solidFill>
                  <a:srgbClr val="666666"/>
                </a:solidFill>
              </a:rPr>
              <a:t> pode facilitar a maioria dos casos de uso de </a:t>
            </a:r>
            <a:r>
              <a:rPr lang="pt-BR" sz="2200" b="1" dirty="0" err="1">
                <a:solidFill>
                  <a:srgbClr val="00B050"/>
                </a:solidFill>
              </a:rPr>
              <a:t>LLMs</a:t>
            </a:r>
            <a:r>
              <a:rPr lang="pt-BR" sz="2200" dirty="0">
                <a:solidFill>
                  <a:srgbClr val="666666"/>
                </a:solidFill>
              </a:rPr>
              <a:t> e de </a:t>
            </a:r>
            <a:r>
              <a:rPr lang="pt-BR" sz="2200" b="1" dirty="0">
                <a:solidFill>
                  <a:srgbClr val="00B050"/>
                </a:solidFill>
              </a:rPr>
              <a:t>PLN</a:t>
            </a:r>
            <a:r>
              <a:rPr lang="pt-BR" sz="2200" dirty="0">
                <a:solidFill>
                  <a:srgbClr val="666666"/>
                </a:solidFill>
              </a:rPr>
              <a:t>, como </a:t>
            </a:r>
            <a:r>
              <a:rPr lang="pt-BR" sz="2200" i="1" dirty="0" err="1">
                <a:solidFill>
                  <a:srgbClr val="666666"/>
                </a:solidFill>
              </a:rPr>
              <a:t>chatbots</a:t>
            </a:r>
            <a:r>
              <a:rPr lang="pt-BR" sz="2200" dirty="0">
                <a:solidFill>
                  <a:srgbClr val="666666"/>
                </a:solidFill>
              </a:rPr>
              <a:t>, pesquisa inteligente , respostas a perguntas, serviços de resumo ou até mesmo agentes virtuais capazes de automatizar processos robóticos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2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D3B7D265-CFAE-9907-A3DA-46FF3340BA5D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Em março de 2023, </a:t>
            </a:r>
            <a:r>
              <a:rPr lang="pt-BR" sz="2200" b="1" dirty="0">
                <a:solidFill>
                  <a:srgbClr val="7030A0"/>
                </a:solidFill>
              </a:rPr>
              <a:t>LangChain</a:t>
            </a:r>
            <a:r>
              <a:rPr lang="pt-BR" sz="2200" dirty="0">
                <a:solidFill>
                  <a:srgbClr val="666666"/>
                </a:solidFill>
              </a:rPr>
              <a:t> possuía integrações com serviços líderes de nuvem, incluindo </a:t>
            </a:r>
            <a:r>
              <a:rPr lang="pt-BR" sz="2200" b="1" i="1" dirty="0" err="1">
                <a:solidFill>
                  <a:schemeClr val="tx1"/>
                </a:solidFill>
              </a:rPr>
              <a:t>Amazon</a:t>
            </a:r>
            <a:r>
              <a:rPr lang="pt-BR" sz="2200" b="1" i="1" dirty="0">
                <a:solidFill>
                  <a:schemeClr val="tx1"/>
                </a:solidFill>
              </a:rPr>
              <a:t> Web Services </a:t>
            </a:r>
            <a:r>
              <a:rPr lang="pt-BR" sz="2200" dirty="0">
                <a:solidFill>
                  <a:srgbClr val="666666"/>
                </a:solidFill>
              </a:rPr>
              <a:t>(</a:t>
            </a:r>
            <a:r>
              <a:rPr lang="pt-BR" sz="2200" dirty="0" err="1">
                <a:solidFill>
                  <a:srgbClr val="666666"/>
                </a:solidFill>
              </a:rPr>
              <a:t>AWS</a:t>
            </a:r>
            <a:r>
              <a:rPr lang="pt-BR" sz="2200" dirty="0">
                <a:solidFill>
                  <a:srgbClr val="666666"/>
                </a:solidFill>
              </a:rPr>
              <a:t>), </a:t>
            </a:r>
            <a:r>
              <a:rPr lang="pt-BR" sz="2200" b="1" i="1" dirty="0">
                <a:solidFill>
                  <a:schemeClr val="tx1"/>
                </a:solidFill>
              </a:rPr>
              <a:t>Google Cloud Platform </a:t>
            </a:r>
            <a:r>
              <a:rPr lang="pt-BR" sz="2200" dirty="0">
                <a:solidFill>
                  <a:srgbClr val="666666"/>
                </a:solidFill>
              </a:rPr>
              <a:t>(</a:t>
            </a:r>
            <a:r>
              <a:rPr lang="pt-BR" sz="2200" dirty="0" err="1">
                <a:solidFill>
                  <a:srgbClr val="666666"/>
                </a:solidFill>
              </a:rPr>
              <a:t>GCP</a:t>
            </a:r>
            <a:r>
              <a:rPr lang="pt-BR" sz="2200" dirty="0">
                <a:solidFill>
                  <a:srgbClr val="666666"/>
                </a:solidFill>
              </a:rPr>
              <a:t>) e </a:t>
            </a:r>
            <a:r>
              <a:rPr lang="pt-BR" sz="2200" b="1" dirty="0">
                <a:solidFill>
                  <a:schemeClr val="tx1"/>
                </a:solidFill>
              </a:rPr>
              <a:t>Microsoft Azure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Integrações diversas através de seus agentes, como com o </a:t>
            </a:r>
            <a:r>
              <a:rPr lang="pt-BR" sz="2200" b="1" dirty="0">
                <a:solidFill>
                  <a:srgbClr val="002060"/>
                </a:solidFill>
              </a:rPr>
              <a:t>Google Drive</a:t>
            </a:r>
            <a:r>
              <a:rPr lang="pt-BR" sz="2200" dirty="0">
                <a:solidFill>
                  <a:srgbClr val="666666"/>
                </a:solidFill>
              </a:rPr>
              <a:t>, </a:t>
            </a:r>
            <a:r>
              <a:rPr lang="pt-BR" sz="2200" b="1" dirty="0">
                <a:solidFill>
                  <a:srgbClr val="002060"/>
                </a:solidFill>
              </a:rPr>
              <a:t>Google Search </a:t>
            </a:r>
            <a:r>
              <a:rPr lang="pt-BR" sz="2200" dirty="0">
                <a:solidFill>
                  <a:srgbClr val="666666"/>
                </a:solidFill>
              </a:rPr>
              <a:t>e </a:t>
            </a:r>
            <a:r>
              <a:rPr lang="pt-BR" sz="2200" b="1" dirty="0">
                <a:solidFill>
                  <a:srgbClr val="002060"/>
                </a:solidFill>
              </a:rPr>
              <a:t>Microsoft Bing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200" dirty="0">
                <a:solidFill>
                  <a:srgbClr val="666666"/>
                </a:solidFill>
              </a:rPr>
              <a:t>Em abril de 2023, era capaz de processar mais de 50 tipos de documentos e fontes de dados</a:t>
            </a: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E818AA70-AADF-D5C1-15FA-DA20C76B881A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7030A0"/>
                </a:solidFill>
              </a:rPr>
              <a:t>LangChain </a:t>
            </a:r>
            <a:r>
              <a:rPr lang="pt-BR" sz="2400" dirty="0">
                <a:solidFill>
                  <a:srgbClr val="666666"/>
                </a:solidFill>
              </a:rPr>
              <a:t>é composto por várias partes</a:t>
            </a:r>
            <a:endParaRPr lang="pt-BR" sz="2400" b="1" dirty="0">
              <a:solidFill>
                <a:srgbClr val="666666"/>
              </a:solidFill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rgbClr val="00B050"/>
                </a:solidFill>
              </a:rPr>
              <a:t>Bibliotecas</a:t>
            </a:r>
            <a:r>
              <a:rPr lang="pt-BR" sz="2000" dirty="0"/>
              <a:t>: </a:t>
            </a:r>
            <a:r>
              <a:rPr lang="pt-BR" sz="2000" b="1" dirty="0"/>
              <a:t>Python</a:t>
            </a:r>
            <a:r>
              <a:rPr lang="pt-BR" sz="2000" dirty="0"/>
              <a:t> e </a:t>
            </a:r>
            <a:r>
              <a:rPr lang="pt-BR" sz="2000" b="1" dirty="0"/>
              <a:t>JavaScript</a:t>
            </a:r>
            <a:r>
              <a:rPr lang="pt-BR" sz="2000" dirty="0"/>
              <a:t>. Contém interfaces e integrações para uma infinidade de componentes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i="1" dirty="0" err="1">
                <a:solidFill>
                  <a:srgbClr val="00B050"/>
                </a:solidFill>
              </a:rPr>
              <a:t>Templates</a:t>
            </a:r>
            <a:r>
              <a:rPr lang="pt-BR" sz="2000" dirty="0"/>
              <a:t>: uma coleção de arquiteturas de referência facilmente implementáveis para uma ampla variedade de tarefas</a:t>
            </a:r>
          </a:p>
        </p:txBody>
      </p:sp>
    </p:spTree>
    <p:extLst>
      <p:ext uri="{BB962C8B-B14F-4D97-AF65-F5344CB8AC3E}">
        <p14:creationId xmlns:p14="http://schemas.microsoft.com/office/powerpoint/2010/main" val="30894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</a:rPr>
              <a:t>Agenda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54829" y="1017347"/>
            <a:ext cx="5713348" cy="864900"/>
            <a:chOff x="313912" y="1302025"/>
            <a:chExt cx="5713348" cy="864900"/>
          </a:xfrm>
        </p:grpSpPr>
        <p:cxnSp>
          <p:nvCxnSpPr>
            <p:cNvPr id="89" name="Google Shape;89;p15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15"/>
            <p:cNvSpPr txBox="1"/>
            <p:nvPr/>
          </p:nvSpPr>
          <p:spPr>
            <a:xfrm>
              <a:off x="580324" y="1302025"/>
              <a:ext cx="5446936" cy="8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Processamento de Linguagem Natural</a:t>
              </a: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754829" y="2319236"/>
            <a:ext cx="3570047" cy="864900"/>
            <a:chOff x="313912" y="1302025"/>
            <a:chExt cx="3570047" cy="864900"/>
          </a:xfrm>
        </p:grpSpPr>
        <p:cxnSp>
          <p:nvCxnSpPr>
            <p:cNvPr id="95" name="Google Shape;95;p15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" name="Google Shape;96;p15"/>
            <p:cNvSpPr txBox="1"/>
            <p:nvPr/>
          </p:nvSpPr>
          <p:spPr>
            <a:xfrm>
              <a:off x="580325" y="1302025"/>
              <a:ext cx="3303634" cy="8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2400" b="1" dirty="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API da </a:t>
              </a:r>
              <a:r>
                <a:rPr lang="pt-BR" sz="2400" b="1" dirty="0">
                  <a:solidFill>
                    <a:srgbClr val="0070C0"/>
                  </a:solidFill>
                  <a:latin typeface="Lato"/>
                  <a:ea typeface="Lato"/>
                  <a:cs typeface="Lato"/>
                  <a:sym typeface="Lato"/>
                </a:rPr>
                <a:t>OpenAI</a:t>
              </a:r>
              <a:endParaRPr sz="1800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447360" y="1252997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FFFF"/>
                </a:solidFill>
              </a:rPr>
              <a:t>1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47360" y="2529836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FFFF"/>
                </a:solidFill>
              </a:rPr>
              <a:t>2</a:t>
            </a:r>
            <a:endParaRPr sz="1800" b="1" dirty="0">
              <a:solidFill>
                <a:srgbClr val="FFFFFF"/>
              </a:solidFill>
            </a:endParaRPr>
          </a:p>
        </p:txBody>
      </p:sp>
      <p:grpSp>
        <p:nvGrpSpPr>
          <p:cNvPr id="22" name="Google Shape;94;p15"/>
          <p:cNvGrpSpPr/>
          <p:nvPr/>
        </p:nvGrpSpPr>
        <p:grpSpPr>
          <a:xfrm>
            <a:off x="754829" y="3617664"/>
            <a:ext cx="3277335" cy="864900"/>
            <a:chOff x="313912" y="1302025"/>
            <a:chExt cx="3277335" cy="864900"/>
          </a:xfrm>
        </p:grpSpPr>
        <p:cxnSp>
          <p:nvCxnSpPr>
            <p:cNvPr id="23" name="Google Shape;95;p15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96;p15"/>
            <p:cNvSpPr txBox="1"/>
            <p:nvPr/>
          </p:nvSpPr>
          <p:spPr>
            <a:xfrm>
              <a:off x="580324" y="1302025"/>
              <a:ext cx="3010923" cy="8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2400" b="1" dirty="0">
                  <a:solidFill>
                    <a:srgbClr val="7030A0"/>
                  </a:solidFill>
                  <a:latin typeface="Lato"/>
                  <a:ea typeface="Lato"/>
                  <a:cs typeface="Lato"/>
                  <a:sym typeface="Lato"/>
                </a:rPr>
                <a:t>LangChain</a:t>
              </a:r>
              <a:endParaRPr sz="2400" b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" name="Google Shape;102;p15"/>
          <p:cNvSpPr/>
          <p:nvPr/>
        </p:nvSpPr>
        <p:spPr>
          <a:xfrm>
            <a:off x="447360" y="3828264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FFFF"/>
                </a:solidFill>
              </a:rPr>
              <a:t>3</a:t>
            </a:r>
            <a:endParaRPr sz="1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E818AA70-AADF-D5C1-15FA-DA20C76B881A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7030A0"/>
                </a:solidFill>
              </a:rPr>
              <a:t>LangChain </a:t>
            </a:r>
            <a:r>
              <a:rPr lang="pt-BR" sz="2400" dirty="0">
                <a:solidFill>
                  <a:srgbClr val="666666"/>
                </a:solidFill>
              </a:rPr>
              <a:t>é composto por várias partes</a:t>
            </a:r>
            <a:endParaRPr lang="pt-BR" sz="2400" b="1" dirty="0">
              <a:solidFill>
                <a:srgbClr val="666666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 err="1">
                <a:solidFill>
                  <a:schemeClr val="tx1"/>
                </a:solidFill>
              </a:rPr>
              <a:t>LangServe</a:t>
            </a:r>
            <a:r>
              <a:rPr lang="pt-BR" sz="2000" dirty="0"/>
              <a:t>: uma biblioteca que facilita a implantação de cadeias como APIs REST. Esta ferramenta é essencial para transformar seus projetos em serviços web acessíveis e escaláveis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 err="1">
                <a:solidFill>
                  <a:schemeClr val="tx1"/>
                </a:solidFill>
              </a:rPr>
              <a:t>LangSmith</a:t>
            </a:r>
            <a:r>
              <a:rPr lang="pt-BR" sz="2000" dirty="0"/>
              <a:t>: uma plataforma que permite monitorar, avaliar e depurar aplicativos, incluindo a capacidade de rastrear automaticamente todas as chamadas de modelo para detectar erros e testar o desempenho em diversas configurações de modelo.</a:t>
            </a: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39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E818AA70-AADF-D5C1-15FA-DA20C76B881A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As próprias bibliotecas </a:t>
            </a:r>
            <a:r>
              <a:rPr lang="pt-BR" sz="2400" b="1" dirty="0">
                <a:solidFill>
                  <a:srgbClr val="7030A0"/>
                </a:solidFill>
              </a:rPr>
              <a:t>LangChain</a:t>
            </a:r>
            <a:r>
              <a:rPr lang="pt-BR" sz="2400" dirty="0">
                <a:solidFill>
                  <a:srgbClr val="666666"/>
                </a:solidFill>
              </a:rPr>
              <a:t> são compostas por vários pacotes diferentes: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langchain</a:t>
            </a:r>
            <a:r>
              <a:rPr lang="pt-BR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-core</a:t>
            </a:r>
          </a:p>
          <a:p>
            <a:pPr marL="457200" lvl="1" algn="just">
              <a:lnSpc>
                <a:spcPct val="150000"/>
              </a:lnSpc>
              <a:spcBef>
                <a:spcPts val="600"/>
              </a:spcBef>
            </a:pPr>
            <a:r>
              <a:rPr lang="pt-B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Abstrações básicas e linguagem de expressão (</a:t>
            </a:r>
            <a:r>
              <a:rPr lang="pt-BR" sz="13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LangChain Expression </a:t>
            </a:r>
            <a:r>
              <a:rPr lang="pt-BR" sz="13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</a:t>
            </a:r>
            <a:r>
              <a:rPr lang="pt-BR" sz="13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pt-BR" sz="13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LCEL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457200" lvl="1" algn="just">
              <a:lnSpc>
                <a:spcPct val="150000"/>
              </a:lnSpc>
              <a:spcBef>
                <a:spcPts val="600"/>
              </a:spcBef>
            </a:pPr>
            <a:r>
              <a:rPr lang="pt-BR" sz="13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pt-BR" sz="13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LCEL</a:t>
            </a:r>
            <a:r>
              <a:rPr lang="pt-BR" sz="13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 uma forma declarativa de compor módulos facilmente e permite o encadeamento de componentes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langchain-community</a:t>
            </a:r>
            <a:endParaRPr lang="pt-BR" sz="20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1" algn="just">
              <a:lnSpc>
                <a:spcPct val="150000"/>
              </a:lnSpc>
              <a:spcBef>
                <a:spcPts val="600"/>
              </a:spcBef>
            </a:pPr>
            <a:r>
              <a:rPr lang="pt-B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Integrações de terceiros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0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langchain</a:t>
            </a:r>
            <a:endParaRPr lang="pt-BR" sz="20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2" algn="just">
              <a:lnSpc>
                <a:spcPct val="150000"/>
              </a:lnSpc>
              <a:spcBef>
                <a:spcPts val="600"/>
              </a:spcBef>
            </a:pPr>
            <a:r>
              <a:rPr lang="pt-B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pt-BR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Cadeias, agentes e estratégias de recuperação que compõem a arquitetura cognitiva de um aplicativo</a:t>
            </a:r>
            <a:endParaRPr lang="pt-BR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80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C7E1EC8-DA16-DB17-92F8-69C091D237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03" t="2749" r="3303" b="2406"/>
          <a:stretch/>
        </p:blipFill>
        <p:spPr>
          <a:xfrm>
            <a:off x="655162" y="132566"/>
            <a:ext cx="4788817" cy="48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38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2" name="Google Shape;153;p21">
            <a:extLst>
              <a:ext uri="{FF2B5EF4-FFF2-40B4-BE49-F238E27FC236}">
                <a16:creationId xmlns:a16="http://schemas.microsoft.com/office/drawing/2014/main" id="{8A77824F-B616-6EA0-3374-684B9912A61F}"/>
              </a:ext>
            </a:extLst>
          </p:cNvPr>
          <p:cNvSpPr txBox="1">
            <a:spLocks/>
          </p:cNvSpPr>
          <p:nvPr/>
        </p:nvSpPr>
        <p:spPr>
          <a:xfrm>
            <a:off x="303300" y="999602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Uma </a:t>
            </a:r>
            <a:r>
              <a:rPr lang="pt-BR" sz="2400" b="1" i="1" dirty="0">
                <a:solidFill>
                  <a:schemeClr val="tx1"/>
                </a:solidFill>
              </a:rPr>
              <a:t>tool</a:t>
            </a:r>
            <a:r>
              <a:rPr lang="pt-BR" sz="2400" dirty="0">
                <a:solidFill>
                  <a:srgbClr val="666666"/>
                </a:solidFill>
              </a:rPr>
              <a:t> (ferramenta) é uma função que realiza uma tarefa específica, como uma pesquisa no Google, consulta ao banco de dados etc.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A interface de uma </a:t>
            </a:r>
            <a:r>
              <a:rPr lang="pt-BR" sz="2400" b="1" i="1" dirty="0">
                <a:solidFill>
                  <a:schemeClr val="tx1"/>
                </a:solidFill>
              </a:rPr>
              <a:t>tool</a:t>
            </a:r>
            <a:r>
              <a:rPr lang="pt-BR" sz="2400" dirty="0">
                <a:solidFill>
                  <a:srgbClr val="666666"/>
                </a:solidFill>
              </a:rPr>
              <a:t> é uma função que recebe uma </a:t>
            </a:r>
            <a:r>
              <a:rPr lang="pt-BR" sz="2400" i="1" dirty="0" err="1">
                <a:solidFill>
                  <a:srgbClr val="666666"/>
                </a:solidFill>
              </a:rPr>
              <a:t>string</a:t>
            </a:r>
            <a:r>
              <a:rPr lang="pt-BR" sz="2400" dirty="0">
                <a:solidFill>
                  <a:srgbClr val="666666"/>
                </a:solidFill>
              </a:rPr>
              <a:t> como entrada e retorna uma </a:t>
            </a:r>
            <a:r>
              <a:rPr lang="pt-BR" sz="2400" i="1" dirty="0" err="1">
                <a:solidFill>
                  <a:srgbClr val="666666"/>
                </a:solidFill>
              </a:rPr>
              <a:t>string</a:t>
            </a:r>
            <a:r>
              <a:rPr lang="pt-BR" sz="2400" dirty="0">
                <a:solidFill>
                  <a:srgbClr val="666666"/>
                </a:solidFill>
              </a:rPr>
              <a:t> como saída.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666666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666666"/>
                </a:solidFill>
              </a:rPr>
              <a:t>Existem duas maneiras principais de usar ferramentas: </a:t>
            </a:r>
            <a:r>
              <a:rPr lang="pt-BR" sz="2400" b="1" dirty="0">
                <a:solidFill>
                  <a:srgbClr val="00B050"/>
                </a:solidFill>
              </a:rPr>
              <a:t>cadeias</a:t>
            </a:r>
            <a:r>
              <a:rPr lang="pt-BR" sz="2400" dirty="0">
                <a:solidFill>
                  <a:srgbClr val="666666"/>
                </a:solidFill>
              </a:rPr>
              <a:t> e </a:t>
            </a:r>
            <a:r>
              <a:rPr lang="pt-BR" sz="2400" b="1" dirty="0">
                <a:solidFill>
                  <a:srgbClr val="00B050"/>
                </a:solidFill>
              </a:rPr>
              <a:t>agentes</a:t>
            </a:r>
            <a:r>
              <a:rPr lang="pt-BR" sz="2400" dirty="0">
                <a:solidFill>
                  <a:srgbClr val="666666"/>
                </a:solidFill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000" dirty="0"/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1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2" name="Google Shape;153;p21">
            <a:extLst>
              <a:ext uri="{FF2B5EF4-FFF2-40B4-BE49-F238E27FC236}">
                <a16:creationId xmlns:a16="http://schemas.microsoft.com/office/drawing/2014/main" id="{4EACD823-B064-E341-409E-2BA3C4E63C2B}"/>
              </a:ext>
            </a:extLst>
          </p:cNvPr>
          <p:cNvSpPr txBox="1">
            <a:spLocks/>
          </p:cNvSpPr>
          <p:nvPr/>
        </p:nvSpPr>
        <p:spPr>
          <a:xfrm>
            <a:off x="303300" y="858200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b="1" dirty="0">
                <a:solidFill>
                  <a:srgbClr val="00B050"/>
                </a:solidFill>
              </a:rPr>
              <a:t>Cadeias</a:t>
            </a:r>
            <a:r>
              <a:rPr lang="pt-BR" sz="2000" dirty="0">
                <a:solidFill>
                  <a:srgbClr val="666666"/>
                </a:solidFill>
              </a:rPr>
              <a:t> (</a:t>
            </a:r>
            <a:r>
              <a:rPr lang="pt-BR" sz="2000" i="1" dirty="0" err="1">
                <a:solidFill>
                  <a:srgbClr val="666666"/>
                </a:solidFill>
              </a:rPr>
              <a:t>chains</a:t>
            </a:r>
            <a:r>
              <a:rPr lang="pt-BR" sz="2000" dirty="0">
                <a:solidFill>
                  <a:srgbClr val="666666"/>
                </a:solidFill>
              </a:rPr>
              <a:t>) permitem criar uma sequência predefinida de uso(s) de </a:t>
            </a:r>
            <a:r>
              <a:rPr lang="pt-BR" sz="2000" b="1" dirty="0">
                <a:solidFill>
                  <a:schemeClr val="tx1"/>
                </a:solidFill>
              </a:rPr>
              <a:t>ferramentas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90118A9-CDDE-C849-B6F0-83B6E409F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57" y="1951485"/>
            <a:ext cx="7127886" cy="30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53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21B06A-3933-100D-331C-80492AC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8C14B8-CFEA-9E6C-8170-680C5D938ECA}"/>
              </a:ext>
            </a:extLst>
          </p:cNvPr>
          <p:cNvSpPr txBox="1"/>
          <p:nvPr/>
        </p:nvSpPr>
        <p:spPr>
          <a:xfrm>
            <a:off x="5530500" y="519640"/>
            <a:ext cx="3337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https://python.langchain.com/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3"/>
            </a:endParaRPr>
          </a:p>
          <a:p>
            <a:pPr algn="r">
              <a:lnSpc>
                <a:spcPct val="150000"/>
              </a:lnSpc>
            </a:pPr>
            <a:r>
              <a:rPr lang="pt-BR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https://github.com/langchain-ai/langchain</a:t>
            </a:r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endParaRPr lang="pt-BR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Desenho de pássaro&#10;&#10;Descrição gerada automaticamente com confiança média">
            <a:extLst>
              <a:ext uri="{FF2B5EF4-FFF2-40B4-BE49-F238E27FC236}">
                <a16:creationId xmlns:a16="http://schemas.microsoft.com/office/drawing/2014/main" id="{A4E34974-CC2B-E6B6-7A69-35F32F25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1" t="33046" r="11177" b="32778"/>
          <a:stretch/>
        </p:blipFill>
        <p:spPr>
          <a:xfrm>
            <a:off x="6146277" y="141406"/>
            <a:ext cx="2667785" cy="452487"/>
          </a:xfrm>
          <a:prstGeom prst="rect">
            <a:avLst/>
          </a:prstGeom>
        </p:spPr>
      </p:pic>
      <p:sp>
        <p:nvSpPr>
          <p:cNvPr id="2" name="Google Shape;153;p21">
            <a:extLst>
              <a:ext uri="{FF2B5EF4-FFF2-40B4-BE49-F238E27FC236}">
                <a16:creationId xmlns:a16="http://schemas.microsoft.com/office/drawing/2014/main" id="{F2D16FDB-B219-5D36-A5B0-92A8D71BF636}"/>
              </a:ext>
            </a:extLst>
          </p:cNvPr>
          <p:cNvSpPr txBox="1">
            <a:spLocks/>
          </p:cNvSpPr>
          <p:nvPr/>
        </p:nvSpPr>
        <p:spPr>
          <a:xfrm>
            <a:off x="303300" y="858200"/>
            <a:ext cx="8425500" cy="4105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666666"/>
                </a:solidFill>
              </a:rPr>
              <a:t>Os </a:t>
            </a:r>
            <a:r>
              <a:rPr lang="pt-BR" sz="2000" b="1" dirty="0">
                <a:solidFill>
                  <a:srgbClr val="00B050"/>
                </a:solidFill>
              </a:rPr>
              <a:t>agentes</a:t>
            </a:r>
            <a:r>
              <a:rPr lang="pt-BR" sz="2000" dirty="0">
                <a:solidFill>
                  <a:srgbClr val="666666"/>
                </a:solidFill>
              </a:rPr>
              <a:t> permitem que o modelo use as </a:t>
            </a:r>
            <a:r>
              <a:rPr lang="pt-BR" sz="2000" b="1" dirty="0">
                <a:solidFill>
                  <a:schemeClr val="tx1"/>
                </a:solidFill>
              </a:rPr>
              <a:t>ferramentas</a:t>
            </a:r>
            <a:r>
              <a:rPr lang="pt-BR" sz="2000" dirty="0">
                <a:solidFill>
                  <a:srgbClr val="666666"/>
                </a:solidFill>
              </a:rPr>
              <a:t> em um loop, para que ele possa decidir quantas vezes usar as </a:t>
            </a:r>
            <a:r>
              <a:rPr lang="pt-BR" sz="2000" b="1" dirty="0">
                <a:solidFill>
                  <a:schemeClr val="tx1"/>
                </a:solidFill>
              </a:rPr>
              <a:t>ferramentas</a:t>
            </a:r>
            <a:endParaRPr lang="pt-BR" sz="1800" b="1" dirty="0">
              <a:solidFill>
                <a:schemeClr val="tx1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28DF457-2785-1C3B-8ED7-880C2A4B9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0008" y="1887055"/>
            <a:ext cx="6183984" cy="31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7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chemeClr val="accent5"/>
                </a:solidFill>
              </a:rPr>
              <a:t>Prática</a:t>
            </a:r>
            <a:endParaRPr sz="7540" dirty="0">
              <a:solidFill>
                <a:schemeClr val="accent5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77EC82-3FE6-AB15-1B68-EC28A575CD3D}"/>
              </a:ext>
            </a:extLst>
          </p:cNvPr>
          <p:cNvSpPr txBox="1"/>
          <p:nvPr/>
        </p:nvSpPr>
        <p:spPr>
          <a:xfrm>
            <a:off x="353729" y="3960000"/>
            <a:ext cx="8436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https://colab.research.google.com/drive/1Rkl259tsZHcdbFHi72i3GvePJQJuh2mx?usp=sharing</a:t>
            </a: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70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chemeClr val="accent5"/>
                </a:solidFill>
              </a:rPr>
              <a:t>E agora?</a:t>
            </a:r>
            <a:endParaRPr sz="7540" dirty="0">
              <a:solidFill>
                <a:schemeClr val="accent5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75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68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body" idx="4294967295"/>
          </p:nvPr>
        </p:nvSpPr>
        <p:spPr>
          <a:xfrm>
            <a:off x="240333" y="4506980"/>
            <a:ext cx="3070759" cy="45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Clr>
                <a:srgbClr val="666666"/>
              </a:buClr>
              <a:buNone/>
            </a:pPr>
            <a:r>
              <a:rPr lang="pt-BR" sz="1200" dirty="0">
                <a:solidFill>
                  <a:srgbClr val="666666"/>
                </a:solidFill>
                <a:hlinkClick r:id="rId3"/>
              </a:rPr>
              <a:t>https://docs.pandas-ai.com/en/latest/</a:t>
            </a:r>
            <a:endParaRPr lang="pt-BR" sz="1200" dirty="0">
              <a:solidFill>
                <a:srgbClr val="666666"/>
              </a:solidFill>
            </a:endParaRPr>
          </a:p>
          <a:p>
            <a:pPr marL="114300" lvl="0" indent="0">
              <a:buClr>
                <a:srgbClr val="666666"/>
              </a:buClr>
              <a:buNone/>
            </a:pPr>
            <a:endParaRPr sz="1200" dirty="0">
              <a:solidFill>
                <a:srgbClr val="66666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7B9FAE-CAA7-A3EF-A087-BD021468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83" y="346509"/>
            <a:ext cx="7498480" cy="40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99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666666"/>
                </a:solidFill>
              </a:rPr>
              <a:t>Prompt Engineering</a:t>
            </a:r>
          </a:p>
        </p:txBody>
      </p:sp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body" idx="4294967295"/>
          </p:nvPr>
        </p:nvSpPr>
        <p:spPr>
          <a:xfrm>
            <a:off x="211456" y="4684552"/>
            <a:ext cx="4827370" cy="56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Clr>
                <a:srgbClr val="666666"/>
              </a:buClr>
              <a:buNone/>
            </a:pPr>
            <a:r>
              <a:rPr lang="pt-BR" sz="1200" dirty="0">
                <a:solidFill>
                  <a:srgbClr val="666666"/>
                </a:solidFill>
                <a:hlinkClick r:id="rId3"/>
              </a:rPr>
              <a:t>https://www.coursera.org/search?query=prompt%20engineering&amp;</a:t>
            </a:r>
            <a:endParaRPr lang="pt-BR" sz="1200" dirty="0">
              <a:solidFill>
                <a:srgbClr val="666666"/>
              </a:solidFill>
            </a:endParaRPr>
          </a:p>
          <a:p>
            <a:pPr marL="114300" lvl="0" indent="0">
              <a:buClr>
                <a:srgbClr val="666666"/>
              </a:buClr>
              <a:buNone/>
            </a:pPr>
            <a:endParaRPr sz="1200" dirty="0">
              <a:solidFill>
                <a:srgbClr val="66666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BFE31E-9099-7143-25AD-8608C48A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0" y="877049"/>
            <a:ext cx="5919536" cy="38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1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46738" y="1304850"/>
            <a:ext cx="8650524" cy="23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200" dirty="0">
                <a:solidFill>
                  <a:schemeClr val="accent5"/>
                </a:solidFill>
              </a:rPr>
              <a:t>Processamento de Linguagem Natural</a:t>
            </a:r>
            <a:endParaRPr sz="7540" dirty="0">
              <a:solidFill>
                <a:schemeClr val="accent5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7543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>
                <a:solidFill>
                  <a:srgbClr val="666666"/>
                </a:solidFill>
              </a:rPr>
              <a:t>Short </a:t>
            </a:r>
            <a:r>
              <a:rPr lang="pt-BR" i="1" dirty="0" err="1">
                <a:solidFill>
                  <a:srgbClr val="666666"/>
                </a:solidFill>
              </a:rPr>
              <a:t>Course</a:t>
            </a:r>
            <a:endParaRPr i="1" dirty="0">
              <a:solidFill>
                <a:srgbClr val="666666"/>
              </a:solidFill>
            </a:endParaRPr>
          </a:p>
        </p:txBody>
      </p:sp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body" idx="4294967295"/>
          </p:nvPr>
        </p:nvSpPr>
        <p:spPr>
          <a:xfrm>
            <a:off x="221081" y="4446386"/>
            <a:ext cx="7445054" cy="56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lvl="0" indent="0">
              <a:buClr>
                <a:srgbClr val="666666"/>
              </a:buClr>
              <a:buNone/>
            </a:pPr>
            <a:r>
              <a:rPr lang="pt-BR" dirty="0">
                <a:solidFill>
                  <a:srgbClr val="666666"/>
                </a:solidFill>
                <a:hlinkClick r:id="rId3"/>
              </a:rPr>
              <a:t>https://www.deeplearning.ai/short-courses/chatgpt-prompt-engineering-for-developers/</a:t>
            </a:r>
            <a:endParaRPr sz="1200" dirty="0">
              <a:solidFill>
                <a:srgbClr val="66666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B684A1-333D-BD0F-C5D3-D8C2C72E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7" y="814613"/>
            <a:ext cx="8123722" cy="351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6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pt-BR" i="1" dirty="0">
                <a:solidFill>
                  <a:srgbClr val="666666"/>
                </a:solidFill>
              </a:rPr>
              <a:t>Short </a:t>
            </a:r>
            <a:r>
              <a:rPr lang="pt-BR" i="1" dirty="0" err="1">
                <a:solidFill>
                  <a:srgbClr val="666666"/>
                </a:solidFill>
              </a:rPr>
              <a:t>Course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71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body" idx="4294967295"/>
          </p:nvPr>
        </p:nvSpPr>
        <p:spPr>
          <a:xfrm>
            <a:off x="211456" y="4562458"/>
            <a:ext cx="6511790" cy="406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Clr>
                <a:srgbClr val="666666"/>
              </a:buClr>
              <a:buNone/>
            </a:pPr>
            <a:r>
              <a:rPr lang="pt-BR" sz="1200" u="sng" dirty="0">
                <a:hlinkClick r:id="rId3"/>
              </a:rPr>
              <a:t>https://www.deeplearning.ai/short-courses/langchain-for-llm-application-development/</a:t>
            </a:r>
            <a:endParaRPr lang="pt-BR" sz="1200" u="sng" dirty="0"/>
          </a:p>
          <a:p>
            <a:pPr marL="114300" lvl="0" indent="0">
              <a:buClr>
                <a:srgbClr val="666666"/>
              </a:buClr>
              <a:buNone/>
            </a:pPr>
            <a:endParaRPr lang="pt-BR" sz="800" dirty="0">
              <a:solidFill>
                <a:srgbClr val="66666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C59AD8-36EF-5A85-B909-DFDC859A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2" y="843404"/>
            <a:ext cx="7757962" cy="36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50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pt-BR" dirty="0"/>
              <a:t>Brasileiras em PLN</a:t>
            </a:r>
            <a:endParaRPr dirty="0"/>
          </a:p>
        </p:txBody>
      </p:sp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72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0"/>
          <p:cNvSpPr txBox="1">
            <a:spLocks noGrp="1"/>
          </p:cNvSpPr>
          <p:nvPr>
            <p:ph type="body" idx="4294967295"/>
          </p:nvPr>
        </p:nvSpPr>
        <p:spPr>
          <a:xfrm>
            <a:off x="479980" y="4569519"/>
            <a:ext cx="2909396" cy="402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Clr>
                <a:srgbClr val="666666"/>
              </a:buClr>
              <a:buNone/>
            </a:pPr>
            <a:r>
              <a:rPr lang="pt-BR" sz="1200" u="sng" dirty="0">
                <a:hlinkClick r:id="rId3"/>
              </a:rPr>
              <a:t>https://brasileiraspln.com/livro-pln</a:t>
            </a:r>
            <a:endParaRPr lang="pt-BR" sz="1200" u="sng" dirty="0"/>
          </a:p>
          <a:p>
            <a:pPr marL="114300" lvl="0" indent="0">
              <a:buClr>
                <a:srgbClr val="666666"/>
              </a:buClr>
              <a:buNone/>
            </a:pPr>
            <a:endParaRPr lang="pt-BR" sz="1200" u="sng" dirty="0"/>
          </a:p>
          <a:p>
            <a:pPr marL="114300" lvl="0" indent="0">
              <a:buClr>
                <a:srgbClr val="666666"/>
              </a:buClr>
              <a:buNone/>
            </a:pPr>
            <a:endParaRPr sz="1200" dirty="0">
              <a:solidFill>
                <a:srgbClr val="66666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6998FD-AD38-38E6-8D0E-300746CB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7" y="871087"/>
            <a:ext cx="2572386" cy="36419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3F85B5-7FDF-0C7C-BE5D-33ACCAFC2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275" y="865291"/>
            <a:ext cx="4236757" cy="36477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5406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3668548" y="4779027"/>
            <a:ext cx="18069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https://datas.ufabc.edu.br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70" y="1281979"/>
            <a:ext cx="5940660" cy="334199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8" y="141480"/>
            <a:ext cx="5292588" cy="102097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/>
          <a:srcRect l="4989"/>
          <a:stretch/>
        </p:blipFill>
        <p:spPr>
          <a:xfrm>
            <a:off x="6840252" y="195486"/>
            <a:ext cx="1028529" cy="12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12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8826072" cy="743210"/>
          </a:xfrm>
        </p:spPr>
        <p:txBody>
          <a:bodyPr/>
          <a:lstStyle/>
          <a:p>
            <a:r>
              <a:rPr lang="pt-BR" dirty="0">
                <a:solidFill>
                  <a:srgbClr val="666666"/>
                </a:solidFill>
              </a:rPr>
              <a:t>DATAS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63" y="1261298"/>
            <a:ext cx="6127422" cy="338096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Retângulo 3"/>
          <p:cNvSpPr/>
          <p:nvPr/>
        </p:nvSpPr>
        <p:spPr>
          <a:xfrm>
            <a:off x="1358643" y="4725021"/>
            <a:ext cx="64267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https://www.youtube.com/live/FaV8mE6tVZA?si=bOISwkFs6O2Qzpyq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7F0D22-14A5-7104-2911-0D23E987A23D}"/>
              </a:ext>
            </a:extLst>
          </p:cNvPr>
          <p:cNvSpPr/>
          <p:nvPr/>
        </p:nvSpPr>
        <p:spPr>
          <a:xfrm>
            <a:off x="2084254" y="404545"/>
            <a:ext cx="18069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https://datas.ufabc.edu.br</a:t>
            </a:r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11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3A2C94-36DA-D12C-EE8A-CD6F7849E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294" y="144177"/>
            <a:ext cx="2849778" cy="10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95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75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119;p17">
            <a:extLst>
              <a:ext uri="{FF2B5EF4-FFF2-40B4-BE49-F238E27FC236}">
                <a16:creationId xmlns:a16="http://schemas.microsoft.com/office/drawing/2014/main" id="{48FE82E3-8887-A9C3-0018-B64271844984}"/>
              </a:ext>
            </a:extLst>
          </p:cNvPr>
          <p:cNvSpPr txBox="1">
            <a:spLocks/>
          </p:cNvSpPr>
          <p:nvPr/>
        </p:nvSpPr>
        <p:spPr>
          <a:xfrm>
            <a:off x="180000" y="18000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>
                <a:solidFill>
                  <a:srgbClr val="666666"/>
                </a:solidFill>
              </a:rPr>
              <a:t>Contatos</a:t>
            </a:r>
          </a:p>
        </p:txBody>
      </p:sp>
      <p:pic>
        <p:nvPicPr>
          <p:cNvPr id="6" name="Imagem 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2C8AF90-BEDE-32BF-7D00-A54A9D92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7" y="2858501"/>
            <a:ext cx="556722" cy="556722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0ED8D3B-A125-3510-F9A5-D934769D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5" y="3753913"/>
            <a:ext cx="652014" cy="6520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55973-7AD9-2EFD-481C-D58CF61A2987}"/>
              </a:ext>
            </a:extLst>
          </p:cNvPr>
          <p:cNvSpPr txBox="1"/>
          <p:nvPr/>
        </p:nvSpPr>
        <p:spPr>
          <a:xfrm>
            <a:off x="1342724" y="1178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</a:pPr>
            <a:r>
              <a:rPr lang="pt-BR" sz="1400" dirty="0">
                <a:solidFill>
                  <a:srgbClr val="666666"/>
                </a:solidFill>
                <a:hlinkClick r:id="rId5"/>
              </a:rPr>
              <a:t>alexandre.donizeti@ufabc.edu.br</a:t>
            </a:r>
            <a:endParaRPr lang="pt-BR" sz="1400" dirty="0">
              <a:solidFill>
                <a:srgbClr val="666666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3B0D4A-2626-E5EB-33B2-A78497287E9A}"/>
              </a:ext>
            </a:extLst>
          </p:cNvPr>
          <p:cNvSpPr txBox="1"/>
          <p:nvPr/>
        </p:nvSpPr>
        <p:spPr>
          <a:xfrm>
            <a:off x="1390850" y="20941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Clr>
                <a:srgbClr val="666666"/>
              </a:buClr>
              <a:buNone/>
            </a:pPr>
            <a:r>
              <a:rPr lang="en-US" sz="1400" u="sng" dirty="0">
                <a:hlinkClick r:id="rId6"/>
              </a:rPr>
              <a:t>http://lattes.cnpq.br/2994979403174851</a:t>
            </a:r>
            <a:endParaRPr lang="pt-BR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BF1EBD-233C-5DAA-0BDF-E3FC116CF970}"/>
              </a:ext>
            </a:extLst>
          </p:cNvPr>
          <p:cNvSpPr txBox="1"/>
          <p:nvPr/>
        </p:nvSpPr>
        <p:spPr>
          <a:xfrm>
            <a:off x="1390850" y="29829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</a:pPr>
            <a:r>
              <a:rPr lang="pt-BR" sz="1400" dirty="0">
                <a:hlinkClick r:id="rId7"/>
              </a:rPr>
              <a:t>linkedin.com/in/alexandre-donizeti-alves-80064668</a:t>
            </a:r>
            <a:endParaRPr lang="pt-BR" sz="1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1A1C12-05C1-D55B-7444-84BF709A8836}"/>
              </a:ext>
            </a:extLst>
          </p:cNvPr>
          <p:cNvSpPr txBox="1"/>
          <p:nvPr/>
        </p:nvSpPr>
        <p:spPr>
          <a:xfrm>
            <a:off x="1390850" y="39260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</a:pPr>
            <a:r>
              <a:rPr lang="pt-BR" sz="1400" dirty="0">
                <a:solidFill>
                  <a:srgbClr val="666666"/>
                </a:solidFill>
                <a:hlinkClick r:id="rId8"/>
              </a:rPr>
              <a:t>https://github.com/adalves-ufabc/</a:t>
            </a:r>
            <a:endParaRPr lang="pt-BR" sz="1400" dirty="0">
              <a:solidFill>
                <a:srgbClr val="666666"/>
              </a:solidFill>
            </a:endParaRPr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BDA9A007-EAA2-E9FB-4AC0-7B84E7E347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48" t="11795" r="25921" b="10837"/>
          <a:stretch/>
        </p:blipFill>
        <p:spPr>
          <a:xfrm>
            <a:off x="686171" y="1041693"/>
            <a:ext cx="605488" cy="573706"/>
          </a:xfrm>
          <a:prstGeom prst="rect">
            <a:avLst/>
          </a:prstGeom>
        </p:spPr>
      </p:pic>
      <p:pic>
        <p:nvPicPr>
          <p:cNvPr id="22" name="Imagem 21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3F17BF99-79D4-F460-8DBF-E3270E4A1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354" t="2154" r="22537" b="2154"/>
          <a:stretch/>
        </p:blipFill>
        <p:spPr>
          <a:xfrm>
            <a:off x="759320" y="1979185"/>
            <a:ext cx="459190" cy="54062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mauriciofantazzini.com.br/wp-content/uploads/2013/11/obrigado.jpg">
            <a:extLst>
              <a:ext uri="{FF2B5EF4-FFF2-40B4-BE49-F238E27FC236}">
                <a16:creationId xmlns:a16="http://schemas.microsoft.com/office/drawing/2014/main" id="{8E9E81CF-B6BA-0BAE-2BFD-13709DA5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763" y="50800"/>
            <a:ext cx="6836474" cy="504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23568D43-1835-ECE5-9DCE-F2622424518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97999" y="4688759"/>
            <a:ext cx="548700" cy="393600"/>
          </a:xfrm>
        </p:spPr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pt-BR" sz="3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76</a:t>
            </a:fld>
            <a:endParaRPr lang="pt-BR" sz="300"/>
          </a:p>
        </p:txBody>
      </p:sp>
    </p:spTree>
    <p:extLst>
      <p:ext uri="{BB962C8B-B14F-4D97-AF65-F5344CB8AC3E}">
        <p14:creationId xmlns:p14="http://schemas.microsoft.com/office/powerpoint/2010/main" val="204922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4EEF0B-BF4B-4894-8E19-4EE0C424A3BB}"/>
              </a:ext>
            </a:extLst>
          </p:cNvPr>
          <p:cNvSpPr txBox="1"/>
          <p:nvPr/>
        </p:nvSpPr>
        <p:spPr>
          <a:xfrm>
            <a:off x="2364600" y="2306293"/>
            <a:ext cx="441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rgbClr val="333333"/>
                </a:solidFill>
                <a:latin typeface="LiberationSans-Bold"/>
              </a:rPr>
              <a:t>Porque é importante?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0128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7EC7BE-75B6-44EA-8BA2-4722A1849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18" y="704783"/>
            <a:ext cx="6542364" cy="373393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69D148-B064-4DF2-834B-0A3AB7DA44CE}"/>
              </a:ext>
            </a:extLst>
          </p:cNvPr>
          <p:cNvSpPr txBox="1"/>
          <p:nvPr/>
        </p:nvSpPr>
        <p:spPr>
          <a:xfrm>
            <a:off x="1981300" y="4840002"/>
            <a:ext cx="5181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https://www.visualcapitalist.com/what-happens-in-an-internet-minute-in-2019/</a:t>
            </a:r>
            <a:endParaRPr lang="pt-BR" sz="1100" dirty="0">
              <a:solidFill>
                <a:schemeClr val="accent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pt-BR" sz="1100" dirty="0">
              <a:solidFill>
                <a:schemeClr val="accent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95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2276</Words>
  <Application>Microsoft Office PowerPoint</Application>
  <PresentationFormat>Apresentação na tela (16:9)</PresentationFormat>
  <Paragraphs>351</Paragraphs>
  <Slides>76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4" baseType="lpstr">
      <vt:lpstr>Wingdings</vt:lpstr>
      <vt:lpstr>Arial</vt:lpstr>
      <vt:lpstr>Franklin Gothic Heavy</vt:lpstr>
      <vt:lpstr>Gill Sans MT</vt:lpstr>
      <vt:lpstr>Lato</vt:lpstr>
      <vt:lpstr>LiberationSans-Bold</vt:lpstr>
      <vt:lpstr>Raleway</vt:lpstr>
      <vt:lpstr>Swiss</vt:lpstr>
      <vt:lpstr>Apresentação do PowerPoint</vt:lpstr>
      <vt:lpstr>Agradecimentos</vt:lpstr>
      <vt:lpstr>Apresentação</vt:lpstr>
      <vt:lpstr>Apresentação</vt:lpstr>
      <vt:lpstr>Apresentação</vt:lpstr>
      <vt:lpstr>Agenda</vt:lpstr>
      <vt:lpstr>Processamento de Linguagem Natural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</vt:lpstr>
      <vt:lpstr>Técnicas</vt:lpstr>
      <vt:lpstr>Aplicações</vt:lpstr>
      <vt:lpstr>Língua ou Linguagem?</vt:lpstr>
      <vt:lpstr>Língua ou Linguagem?</vt:lpstr>
      <vt:lpstr>Língua ou Linguagem?</vt:lpstr>
      <vt:lpstr>O que é a linguagem afinal? </vt:lpstr>
      <vt:lpstr>Apresentação do PowerPoint</vt:lpstr>
      <vt:lpstr>Processamento de Linguagem NaturalHumana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</vt:lpstr>
      <vt:lpstr>O que é a OpenAI?</vt:lpstr>
      <vt:lpstr>O que é a OpenAI?</vt:lpstr>
      <vt:lpstr>Apresentação do PowerPoint</vt:lpstr>
      <vt:lpstr>ChatGPT</vt:lpstr>
      <vt:lpstr>OpenAI</vt:lpstr>
      <vt:lpstr>O que é a API da OpenAI?</vt:lpstr>
      <vt:lpstr>O que é a API da OpenAI?</vt:lpstr>
      <vt:lpstr>Modelos</vt:lpstr>
      <vt:lpstr>Modelos</vt:lpstr>
      <vt:lpstr>Principais requisitos</vt:lpstr>
      <vt:lpstr>Linguagens de Programação suportadas</vt:lpstr>
      <vt:lpstr>Linguagens de Programação suportadas</vt:lpstr>
      <vt:lpstr>Prática</vt:lpstr>
      <vt:lpstr>Mais exemplos...</vt:lpstr>
      <vt:lpstr>Limitações</vt:lpstr>
      <vt:lpstr>Apresentação do PowerPoint</vt:lpstr>
      <vt:lpstr>Limitações</vt:lpstr>
      <vt:lpstr>Limitações</vt:lpstr>
      <vt:lpstr>LangChain</vt:lpstr>
      <vt:lpstr>Definição</vt:lpstr>
      <vt:lpstr>História</vt:lpstr>
      <vt:lpstr>História</vt:lpstr>
      <vt:lpstr>Integrações</vt:lpstr>
      <vt:lpstr>Como funciona?</vt:lpstr>
      <vt:lpstr>Como funciona?</vt:lpstr>
      <vt:lpstr>Bibliotecas</vt:lpstr>
      <vt:lpstr>Apresentação do PowerPoint</vt:lpstr>
      <vt:lpstr>Ferramentas</vt:lpstr>
      <vt:lpstr>Cadeias</vt:lpstr>
      <vt:lpstr>Agentes</vt:lpstr>
      <vt:lpstr>Prática</vt:lpstr>
      <vt:lpstr>E agora?</vt:lpstr>
      <vt:lpstr>Apresentação do PowerPoint</vt:lpstr>
      <vt:lpstr>Prompt Engineering</vt:lpstr>
      <vt:lpstr>Short Course</vt:lpstr>
      <vt:lpstr>Short Course</vt:lpstr>
      <vt:lpstr>Brasileiras em PLN</vt:lpstr>
      <vt:lpstr>Apresentação do PowerPoint</vt:lpstr>
      <vt:lpstr>DATAS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Alexandre Alves</cp:lastModifiedBy>
  <cp:revision>57</cp:revision>
  <cp:lastPrinted>2023-10-13T11:32:06Z</cp:lastPrinted>
  <dcterms:modified xsi:type="dcterms:W3CDTF">2024-01-30T13:15:02Z</dcterms:modified>
</cp:coreProperties>
</file>